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xls" ContentType="application/vnd.ms-exce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6"/>
  </p:notesMasterIdLst>
  <p:sldIdLst>
    <p:sldId id="378" r:id="rId3"/>
    <p:sldId id="377" r:id="rId4"/>
    <p:sldId id="439" r:id="rId5"/>
    <p:sldId id="380" r:id="rId6"/>
    <p:sldId id="381" r:id="rId7"/>
    <p:sldId id="382" r:id="rId8"/>
    <p:sldId id="383" r:id="rId9"/>
    <p:sldId id="384" r:id="rId10"/>
    <p:sldId id="385" r:id="rId11"/>
    <p:sldId id="386" r:id="rId12"/>
    <p:sldId id="390" r:id="rId13"/>
    <p:sldId id="391" r:id="rId14"/>
    <p:sldId id="392" r:id="rId15"/>
    <p:sldId id="464" r:id="rId16"/>
    <p:sldId id="393" r:id="rId17"/>
    <p:sldId id="420" r:id="rId18"/>
    <p:sldId id="423" r:id="rId19"/>
    <p:sldId id="394" r:id="rId20"/>
    <p:sldId id="428" r:id="rId21"/>
    <p:sldId id="429" r:id="rId22"/>
    <p:sldId id="440" r:id="rId23"/>
    <p:sldId id="358" r:id="rId24"/>
    <p:sldId id="356" r:id="rId25"/>
    <p:sldId id="426" r:id="rId26"/>
    <p:sldId id="361" r:id="rId27"/>
    <p:sldId id="362" r:id="rId28"/>
    <p:sldId id="445" r:id="rId29"/>
    <p:sldId id="446" r:id="rId30"/>
    <p:sldId id="365" r:id="rId31"/>
    <p:sldId id="447" r:id="rId32"/>
    <p:sldId id="449" r:id="rId33"/>
    <p:sldId id="450" r:id="rId34"/>
    <p:sldId id="437" r:id="rId35"/>
    <p:sldId id="442" r:id="rId36"/>
    <p:sldId id="443" r:id="rId37"/>
    <p:sldId id="444" r:id="rId38"/>
    <p:sldId id="363" r:id="rId39"/>
    <p:sldId id="438" r:id="rId40"/>
    <p:sldId id="452" r:id="rId41"/>
    <p:sldId id="431" r:id="rId42"/>
    <p:sldId id="432" r:id="rId43"/>
    <p:sldId id="433" r:id="rId44"/>
    <p:sldId id="434" r:id="rId45"/>
    <p:sldId id="435" r:id="rId46"/>
    <p:sldId id="436" r:id="rId47"/>
    <p:sldId id="453" r:id="rId48"/>
    <p:sldId id="278" r:id="rId49"/>
    <p:sldId id="265" r:id="rId50"/>
    <p:sldId id="279" r:id="rId51"/>
    <p:sldId id="281" r:id="rId52"/>
    <p:sldId id="280" r:id="rId53"/>
    <p:sldId id="266" r:id="rId54"/>
    <p:sldId id="259" r:id="rId55"/>
    <p:sldId id="258" r:id="rId56"/>
    <p:sldId id="260" r:id="rId57"/>
    <p:sldId id="269" r:id="rId58"/>
    <p:sldId id="261" r:id="rId59"/>
    <p:sldId id="262" r:id="rId60"/>
    <p:sldId id="264" r:id="rId61"/>
    <p:sldId id="263" r:id="rId62"/>
    <p:sldId id="291" r:id="rId63"/>
    <p:sldId id="292" r:id="rId64"/>
    <p:sldId id="309" r:id="rId65"/>
    <p:sldId id="272" r:id="rId66"/>
    <p:sldId id="287" r:id="rId67"/>
    <p:sldId id="288" r:id="rId68"/>
    <p:sldId id="454" r:id="rId69"/>
    <p:sldId id="455" r:id="rId70"/>
    <p:sldId id="456" r:id="rId71"/>
    <p:sldId id="275" r:id="rId72"/>
    <p:sldId id="290" r:id="rId73"/>
    <p:sldId id="289" r:id="rId74"/>
    <p:sldId id="273" r:id="rId75"/>
    <p:sldId id="276" r:id="rId76"/>
    <p:sldId id="286" r:id="rId77"/>
    <p:sldId id="457" r:id="rId78"/>
    <p:sldId id="458" r:id="rId79"/>
    <p:sldId id="459" r:id="rId80"/>
    <p:sldId id="460" r:id="rId81"/>
    <p:sldId id="463" r:id="rId82"/>
    <p:sldId id="461" r:id="rId83"/>
    <p:sldId id="462" r:id="rId84"/>
    <p:sldId id="308" r:id="rId85"/>
  </p:sldIdLst>
  <p:sldSz cx="12192000" cy="6858000"/>
  <p:notesSz cx="6797675" cy="98742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38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" y="6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8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ableStyles" Target="tableStyle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7269242571191895E-2"/>
          <c:y val="8.0509255372187588E-2"/>
          <c:w val="0.93394551900438172"/>
          <c:h val="0.614582087234474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kontrole!$D$7</c:f>
              <c:strCache>
                <c:ptCount val="1"/>
                <c:pt idx="0">
                  <c:v>liczba zakładów</c:v>
                </c:pt>
              </c:strCache>
            </c:strRef>
          </c:tx>
          <c:invertIfNegative val="0"/>
          <c:dLbls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kontrole!$A$14:$C$29</c:f>
              <c:strCache>
                <c:ptCount val="16"/>
                <c:pt idx="0">
                  <c:v>dolnośląskie</c:v>
                </c:pt>
                <c:pt idx="1">
                  <c:v>kujawsko-pomorskie</c:v>
                </c:pt>
                <c:pt idx="2">
                  <c:v>lubelskie</c:v>
                </c:pt>
                <c:pt idx="3">
                  <c:v>lubuskie</c:v>
                </c:pt>
                <c:pt idx="4">
                  <c:v>łódzkie</c:v>
                </c:pt>
                <c:pt idx="5">
                  <c:v>małopolskie</c:v>
                </c:pt>
                <c:pt idx="6">
                  <c:v>mazowieckie</c:v>
                </c:pt>
                <c:pt idx="7">
                  <c:v>opolskie</c:v>
                </c:pt>
                <c:pt idx="8">
                  <c:v>podkarpackie</c:v>
                </c:pt>
                <c:pt idx="9">
                  <c:v>podlaskie</c:v>
                </c:pt>
                <c:pt idx="10">
                  <c:v>pomorskie</c:v>
                </c:pt>
                <c:pt idx="11">
                  <c:v>śląskie</c:v>
                </c:pt>
                <c:pt idx="12">
                  <c:v>świętokrzyskie</c:v>
                </c:pt>
                <c:pt idx="13">
                  <c:v>warminsko-mazurskie</c:v>
                </c:pt>
                <c:pt idx="14">
                  <c:v>wielkopolskie</c:v>
                </c:pt>
                <c:pt idx="15">
                  <c:v>zachodniopomorskie</c:v>
                </c:pt>
              </c:strCache>
            </c:strRef>
          </c:cat>
          <c:val>
            <c:numRef>
              <c:f>kontrole!$D$14:$D$29</c:f>
              <c:numCache>
                <c:formatCode>General</c:formatCode>
                <c:ptCount val="16"/>
                <c:pt idx="0">
                  <c:v>2</c:v>
                </c:pt>
                <c:pt idx="1">
                  <c:v>7</c:v>
                </c:pt>
                <c:pt idx="2">
                  <c:v>4</c:v>
                </c:pt>
                <c:pt idx="3">
                  <c:v>3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2</c:v>
                </c:pt>
                <c:pt idx="8">
                  <c:v>3</c:v>
                </c:pt>
                <c:pt idx="9">
                  <c:v>5</c:v>
                </c:pt>
                <c:pt idx="10">
                  <c:v>9</c:v>
                </c:pt>
                <c:pt idx="11">
                  <c:v>9</c:v>
                </c:pt>
                <c:pt idx="12">
                  <c:v>0</c:v>
                </c:pt>
                <c:pt idx="13">
                  <c:v>4</c:v>
                </c:pt>
                <c:pt idx="14">
                  <c:v>26</c:v>
                </c:pt>
                <c:pt idx="15">
                  <c:v>1</c:v>
                </c:pt>
              </c:numCache>
            </c:numRef>
          </c:val>
        </c:ser>
        <c:ser>
          <c:idx val="1"/>
          <c:order val="1"/>
          <c:tx>
            <c:strRef>
              <c:f>kontrole!$E$7</c:f>
              <c:strCache>
                <c:ptCount val="1"/>
                <c:pt idx="0">
                  <c:v>liczba kontroli</c:v>
                </c:pt>
              </c:strCache>
            </c:strRef>
          </c:tx>
          <c:invertIfNegative val="0"/>
          <c:dLbls>
            <c:spPr>
              <a:solidFill>
                <a:srgbClr val="5B9BD5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kontrole!$A$14:$C$29</c:f>
              <c:strCache>
                <c:ptCount val="16"/>
                <c:pt idx="0">
                  <c:v>dolnośląskie</c:v>
                </c:pt>
                <c:pt idx="1">
                  <c:v>kujawsko-pomorskie</c:v>
                </c:pt>
                <c:pt idx="2">
                  <c:v>lubelskie</c:v>
                </c:pt>
                <c:pt idx="3">
                  <c:v>lubuskie</c:v>
                </c:pt>
                <c:pt idx="4">
                  <c:v>łódzkie</c:v>
                </c:pt>
                <c:pt idx="5">
                  <c:v>małopolskie</c:v>
                </c:pt>
                <c:pt idx="6">
                  <c:v>mazowieckie</c:v>
                </c:pt>
                <c:pt idx="7">
                  <c:v>opolskie</c:v>
                </c:pt>
                <c:pt idx="8">
                  <c:v>podkarpackie</c:v>
                </c:pt>
                <c:pt idx="9">
                  <c:v>podlaskie</c:v>
                </c:pt>
                <c:pt idx="10">
                  <c:v>pomorskie</c:v>
                </c:pt>
                <c:pt idx="11">
                  <c:v>śląskie</c:v>
                </c:pt>
                <c:pt idx="12">
                  <c:v>świętokrzyskie</c:v>
                </c:pt>
                <c:pt idx="13">
                  <c:v>warminsko-mazurskie</c:v>
                </c:pt>
                <c:pt idx="14">
                  <c:v>wielkopolskie</c:v>
                </c:pt>
                <c:pt idx="15">
                  <c:v>zachodniopomorskie</c:v>
                </c:pt>
              </c:strCache>
            </c:strRef>
          </c:cat>
          <c:val>
            <c:numRef>
              <c:f>kontrole!$E$14:$E$29</c:f>
              <c:numCache>
                <c:formatCode>General</c:formatCode>
                <c:ptCount val="16"/>
                <c:pt idx="0">
                  <c:v>9</c:v>
                </c:pt>
                <c:pt idx="1">
                  <c:v>60</c:v>
                </c:pt>
                <c:pt idx="2">
                  <c:v>11</c:v>
                </c:pt>
                <c:pt idx="3">
                  <c:v>11</c:v>
                </c:pt>
                <c:pt idx="4">
                  <c:v>14</c:v>
                </c:pt>
                <c:pt idx="5">
                  <c:v>36</c:v>
                </c:pt>
                <c:pt idx="6">
                  <c:v>49</c:v>
                </c:pt>
                <c:pt idx="7">
                  <c:v>5</c:v>
                </c:pt>
                <c:pt idx="8">
                  <c:v>21</c:v>
                </c:pt>
                <c:pt idx="9">
                  <c:v>20</c:v>
                </c:pt>
                <c:pt idx="10">
                  <c:v>35</c:v>
                </c:pt>
                <c:pt idx="11">
                  <c:v>21</c:v>
                </c:pt>
                <c:pt idx="12">
                  <c:v>0</c:v>
                </c:pt>
                <c:pt idx="13">
                  <c:v>15</c:v>
                </c:pt>
                <c:pt idx="14">
                  <c:v>119</c:v>
                </c:pt>
                <c:pt idx="15">
                  <c:v>14</c:v>
                </c:pt>
              </c:numCache>
            </c:numRef>
          </c:val>
        </c:ser>
        <c:ser>
          <c:idx val="2"/>
          <c:order val="2"/>
          <c:tx>
            <c:strRef>
              <c:f>kontrole!$F$7</c:f>
              <c:strCache>
                <c:ptCount val="1"/>
                <c:pt idx="0">
                  <c:v>liczba uchybień</c:v>
                </c:pt>
              </c:strCache>
            </c:strRef>
          </c:tx>
          <c:invertIfNegative val="0"/>
          <c:dLbls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FFFF00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kontrole!$A$14:$C$29</c:f>
              <c:strCache>
                <c:ptCount val="16"/>
                <c:pt idx="0">
                  <c:v>dolnośląskie</c:v>
                </c:pt>
                <c:pt idx="1">
                  <c:v>kujawsko-pomorskie</c:v>
                </c:pt>
                <c:pt idx="2">
                  <c:v>lubelskie</c:v>
                </c:pt>
                <c:pt idx="3">
                  <c:v>lubuskie</c:v>
                </c:pt>
                <c:pt idx="4">
                  <c:v>łódzkie</c:v>
                </c:pt>
                <c:pt idx="5">
                  <c:v>małopolskie</c:v>
                </c:pt>
                <c:pt idx="6">
                  <c:v>mazowieckie</c:v>
                </c:pt>
                <c:pt idx="7">
                  <c:v>opolskie</c:v>
                </c:pt>
                <c:pt idx="8">
                  <c:v>podkarpackie</c:v>
                </c:pt>
                <c:pt idx="9">
                  <c:v>podlaskie</c:v>
                </c:pt>
                <c:pt idx="10">
                  <c:v>pomorskie</c:v>
                </c:pt>
                <c:pt idx="11">
                  <c:v>śląskie</c:v>
                </c:pt>
                <c:pt idx="12">
                  <c:v>świętokrzyskie</c:v>
                </c:pt>
                <c:pt idx="13">
                  <c:v>warminsko-mazurskie</c:v>
                </c:pt>
                <c:pt idx="14">
                  <c:v>wielkopolskie</c:v>
                </c:pt>
                <c:pt idx="15">
                  <c:v>zachodniopomorskie</c:v>
                </c:pt>
              </c:strCache>
            </c:strRef>
          </c:cat>
          <c:val>
            <c:numRef>
              <c:f>kontrole!$F$14:$F$29</c:f>
              <c:numCache>
                <c:formatCode>General</c:formatCode>
                <c:ptCount val="16"/>
                <c:pt idx="0">
                  <c:v>2</c:v>
                </c:pt>
                <c:pt idx="1">
                  <c:v>51</c:v>
                </c:pt>
                <c:pt idx="2">
                  <c:v>7</c:v>
                </c:pt>
                <c:pt idx="3">
                  <c:v>5</c:v>
                </c:pt>
                <c:pt idx="4">
                  <c:v>10</c:v>
                </c:pt>
                <c:pt idx="5">
                  <c:v>22</c:v>
                </c:pt>
                <c:pt idx="6">
                  <c:v>25</c:v>
                </c:pt>
                <c:pt idx="7">
                  <c:v>0</c:v>
                </c:pt>
                <c:pt idx="8">
                  <c:v>16</c:v>
                </c:pt>
                <c:pt idx="9">
                  <c:v>7</c:v>
                </c:pt>
                <c:pt idx="10">
                  <c:v>20</c:v>
                </c:pt>
                <c:pt idx="11">
                  <c:v>16</c:v>
                </c:pt>
                <c:pt idx="12">
                  <c:v>0</c:v>
                </c:pt>
                <c:pt idx="13">
                  <c:v>10</c:v>
                </c:pt>
                <c:pt idx="14">
                  <c:v>46</c:v>
                </c:pt>
                <c:pt idx="15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0584072"/>
        <c:axId val="6224368"/>
      </c:barChart>
      <c:catAx>
        <c:axId val="230584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224368"/>
        <c:crosses val="autoZero"/>
        <c:auto val="1"/>
        <c:lblAlgn val="ctr"/>
        <c:lblOffset val="100"/>
        <c:noMultiLvlLbl val="0"/>
      </c:catAx>
      <c:valAx>
        <c:axId val="6224368"/>
        <c:scaling>
          <c:orientation val="minMax"/>
          <c:max val="5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05840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1263861579776586E-2"/>
          <c:y val="0.93393808095396813"/>
          <c:w val="0.55151774908575002"/>
          <c:h val="5.195237566196348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Trebuchet MS" panose="020B0603020202020204" pitchFamily="34" charset="0"/>
        </a:defRPr>
      </a:pPr>
      <a:endParaRPr lang="pl-PL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11DFA-865B-4739-9495-3738328229AF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9A7F8-4226-4F6D-9BE7-B3742BEF57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0278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pl-PL" smtClean="0">
              <a:latin typeface="Arial" panose="020B0604020202020204" pitchFamily="34" charset="0"/>
            </a:endParaRPr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F6998C-A67B-406C-A269-C69461CB8560}" type="slidenum">
              <a:rPr lang="pl-PL" altLang="pl-PL" sz="1200" smtClean="0"/>
              <a:pPr/>
              <a:t>4</a:t>
            </a:fld>
            <a:endParaRPr lang="pl-PL" altLang="pl-PL" sz="1200" smtClean="0"/>
          </a:p>
        </p:txBody>
      </p:sp>
    </p:spTree>
    <p:extLst>
      <p:ext uri="{BB962C8B-B14F-4D97-AF65-F5344CB8AC3E}">
        <p14:creationId xmlns:p14="http://schemas.microsoft.com/office/powerpoint/2010/main" val="52647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BDC45-2B85-487D-91C6-E195F223D432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4967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01F448C-2C21-4F46-B1A7-BC5D98F794E6}" type="slidenum">
              <a:rPr lang="pl-PL" altLang="en-US" sz="1200" smtClean="0"/>
              <a:pPr/>
              <a:t>30</a:t>
            </a:fld>
            <a:endParaRPr lang="pl-PL" altLang="en-US" sz="120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pl-PL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UE oczywiście podjęła już wcześniej kroki w zakresie regulacji produktów ubocznych pochodzenia zwierzęcego wysokiego ryzyka – czy materiałów szczególnego ryzyka – i wyłączenia ich z łańcucha pokarmowego. Jednakże całościowe podejście do regulacji PUPZ postrzegane jest przez Komisję Europejską jako kluczowe dla zapewnienia wysokiego poziomu ochrony zdrowia w UE. Żywność, karma dla zwierząt i PUPZ mogą swobodnie krążyć po wewnętrznym rynku UE, stąd skuteczne regulacje wprowadzać można jedynie na poziomie wspólnotowym.</a:t>
            </a:r>
          </a:p>
          <a:p>
            <a:endParaRPr lang="pl-PL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612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FCD4172-A894-4752-92A9-5FF836FCD401}" type="slidenum">
              <a:rPr lang="pl-PL" altLang="en-US" sz="1200">
                <a:latin typeface="Calibri" panose="020F0502020204030204" pitchFamily="34" charset="0"/>
              </a:rPr>
              <a:pPr/>
              <a:t>53</a:t>
            </a:fld>
            <a:endParaRPr lang="pl-PL" altLang="en-US" sz="1200">
              <a:latin typeface="Calibri" panose="020F0502020204030204" pitchFamily="34" charset="0"/>
            </a:endParaRPr>
          </a:p>
        </p:txBody>
      </p:sp>
      <p:sp>
        <p:nvSpPr>
          <p:cNvPr id="182275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2276" name="Symbol zastępczy notatek 2"/>
          <p:cNvSpPr>
            <a:spLocks noGrp="1"/>
          </p:cNvSpPr>
          <p:nvPr>
            <p:ph type="body" idx="1"/>
          </p:nvPr>
        </p:nvSpPr>
        <p:spPr>
          <a:xfrm>
            <a:off x="681342" y="4690269"/>
            <a:ext cx="5434993" cy="4443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696" tIns="44348" rIns="88696" bIns="44348"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82277" name="Symbol zastępczy numeru slajdu 3"/>
          <p:cNvSpPr txBox="1">
            <a:spLocks noGrp="1"/>
          </p:cNvSpPr>
          <p:nvPr/>
        </p:nvSpPr>
        <p:spPr bwMode="auto">
          <a:xfrm>
            <a:off x="3850443" y="9378824"/>
            <a:ext cx="2945659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696" tIns="44348" rIns="88696" bIns="44348" anchor="b"/>
          <a:lstStyle>
            <a:lvl1pPr defTabSz="885825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85825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85825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85825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85825"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858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78A42946-5C56-4FFE-925B-7187F6D78B35}" type="slidenum">
              <a:rPr lang="pl-PL" altLang="en-US" sz="1200">
                <a:latin typeface="Calibri" panose="020F0502020204030204" pitchFamily="34" charset="0"/>
              </a:rPr>
              <a:pPr algn="r" eaLnBrk="1" hangingPunct="1"/>
              <a:t>53</a:t>
            </a:fld>
            <a:endParaRPr lang="pl-PL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610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8974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170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8856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9018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9129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077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614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191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855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364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7625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728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365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B1F2E-1768-4700-BF18-439E02129BDD}" type="datetimeFigureOut">
              <a:rPr lang="pl-PL" altLang="en-US"/>
              <a:pPr>
                <a:defRPr/>
              </a:pPr>
              <a:t>2016-04-13</a:t>
            </a:fld>
            <a:endParaRPr lang="pl-P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4DCF6-B9F4-4C4D-8B55-842E6CCD28D4}" type="slidenum">
              <a:rPr lang="pl-PL" altLang="en-US"/>
              <a:pPr>
                <a:defRPr/>
              </a:pPr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96097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32E3B-957F-4F51-9E4E-718FCE319D23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CE54D-D660-4978-8F70-003F543FC080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556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CB0EA-E268-487E-95CA-E67F595A9FCB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43876-B1BC-409C-95DE-F841B08E1D5E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736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6228E-7A46-4D09-A1CE-A4736C7EBF2B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8EB6B-CE78-4ECC-BE38-EA310C447DCC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394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99F26-36D2-4EEF-80D2-C44059ECCB83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5B6F9-AD4C-4DFE-BEA1-3B163CFC6BB0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21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4B0F5-5F96-48DB-966D-34AE29CB927B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FC769-9502-4B3D-BD9B-69501C450ED2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17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144B9-EDBB-498A-A834-765810233E2D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8A35F-50D8-41B2-89AB-F4303902A91D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7842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7665C-EF30-460F-AA1D-1557D7721928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07923-49E4-41A3-BBEC-F9AEF6FD5005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697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909AE-6966-4668-9A16-B0253A86B958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FD6FC-483B-4BFA-B548-235CAC825775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158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969EC-6582-4877-9897-FC0957C3E830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E8903-D4A4-496D-A89C-75E05A17E87C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22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58DE3-82F3-4FC1-8B76-8789FFE482C2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737DE-204F-40CC-9E14-2DCBB552FDFD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9105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51EAD-DEC6-44CC-8278-98361DB825CE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EFA3D-FFD2-413E-A68B-22920A46A727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9440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2E5CA-4DAA-45B1-A930-4E4225E224F3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419D9-7AB3-4EFE-98E3-97CC2D4BE172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361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11F46-7E60-4203-BC12-2658F86AF92B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4E95B-B262-4B5F-A4B9-B096DFEA3468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70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E63C4-B6CA-49A5-991C-74C14076A6E9}" type="datetimeFigureOut">
              <a:rPr lang="pl-PL" altLang="en-US">
                <a:solidFill>
                  <a:srgbClr val="000000"/>
                </a:solidFill>
              </a:rPr>
              <a:pPr>
                <a:defRPr/>
              </a:pPr>
              <a:t>2016-04-13</a:t>
            </a:fld>
            <a:endParaRPr lang="pl-P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67E0-D127-4B04-AC2F-4D56E4A68C0B}" type="slidenum">
              <a:rPr lang="pl-PL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94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1CB4B-632C-44B7-AA85-1E8702266AA2}" type="datetimeFigureOut">
              <a:rPr lang="pl-PL" smtClean="0"/>
              <a:t>2016-04-13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A3540-C806-4DB8-BC23-B1940E6100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962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Kliknij, aby edytować style wzorca tekstu</a:t>
            </a:r>
          </a:p>
          <a:p>
            <a:pPr lvl="1"/>
            <a:r>
              <a:rPr lang="pl-PL" altLang="en-US" smtClean="0"/>
              <a:t>Drugi poziom</a:t>
            </a:r>
          </a:p>
          <a:p>
            <a:pPr lvl="2"/>
            <a:r>
              <a:rPr lang="pl-PL" altLang="en-US" smtClean="0"/>
              <a:t>Trzeci poziom</a:t>
            </a:r>
          </a:p>
          <a:p>
            <a:pPr lvl="3"/>
            <a:r>
              <a:rPr lang="pl-PL" altLang="en-US" smtClean="0"/>
              <a:t>Czwarty poziom</a:t>
            </a:r>
          </a:p>
          <a:p>
            <a:pPr lvl="4"/>
            <a:r>
              <a:rPr lang="pl-PL" altLang="en-US" smtClean="0"/>
              <a:t>Piąty poziom</a:t>
            </a:r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830036-680E-4D81-AB19-4A46607C9E26}" type="datetimeFigureOut">
              <a:rPr lang="pl-PL" altLang="en-US">
                <a:solidFill>
                  <a:srgbClr val="000000"/>
                </a:solidFill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2016-04-13</a:t>
            </a:fld>
            <a:endParaRPr lang="pl-PL" altLang="en-US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7FD856-23A5-4C4C-91F3-E17E4EEBE036}" type="slidenum">
              <a:rPr lang="pl-PL" altLang="en-US">
                <a:solidFill>
                  <a:srgbClr val="000000"/>
                </a:solidFill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en-US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159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2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3.xlsx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4.bin"/><Relationship Id="rId7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4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6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7.xls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8.bin"/><Relationship Id="rId7" Type="http://schemas.openxmlformats.org/officeDocument/2006/relationships/package" Target="../embeddings/Microsoft_Excel_Worksheet8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.png"/><Relationship Id="rId4" Type="http://schemas.openxmlformats.org/officeDocument/2006/relationships/oleObject" Target="../embeddings/Microsoft_Excel_97-2003_Worksheet1.xls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9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2.png"/><Relationship Id="rId4" Type="http://schemas.openxmlformats.org/officeDocument/2006/relationships/oleObject" Target="../embeddings/Microsoft_Excel_97-2003_Worksheet3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oleObject" Target="../embeddings/Microsoft_Excel_97-2003_Worksheet4.xls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pl.wikipedia.org/wiki/Kiwi" TargetMode="External"/><Relationship Id="rId7" Type="http://schemas.openxmlformats.org/officeDocument/2006/relationships/hyperlink" Target="http://pl.wikipedia.org/wiki/Moa" TargetMode="External"/><Relationship Id="rId2" Type="http://schemas.openxmlformats.org/officeDocument/2006/relationships/hyperlink" Target="http://pl.wikipedia.org/wiki/Kazuarow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l.wikipedia.org/wiki/Mamutaki" TargetMode="External"/><Relationship Id="rId5" Type="http://schemas.openxmlformats.org/officeDocument/2006/relationships/hyperlink" Target="http://pl.wikipedia.org/wiki/Strusie" TargetMode="External"/><Relationship Id="rId4" Type="http://schemas.openxmlformats.org/officeDocument/2006/relationships/hyperlink" Target="http://pl.wikipedia.org/wiki/Nandu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4.bin"/><Relationship Id="rId7" Type="http://schemas.openxmlformats.org/officeDocument/2006/relationships/package" Target="../embeddings/Microsoft_Excel_Worksheet1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11.xlsx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w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w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wmf"/><Relationship Id="rId4" Type="http://schemas.openxmlformats.org/officeDocument/2006/relationships/image" Target="../media/image23.w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http://old.wetgiw.gov.pl/index.php?action=art&amp;a_id=4323" TargetMode="Externa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1544" y="1916831"/>
            <a:ext cx="8280920" cy="2369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UPPZ</a:t>
            </a:r>
          </a:p>
          <a:p>
            <a:pPr algn="ctr"/>
            <a:r>
              <a:rPr lang="pl-PL" sz="40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Uboczne Produkty Pochodzenia Zwierzęcego</a:t>
            </a:r>
          </a:p>
          <a:p>
            <a:pPr algn="ctr"/>
            <a:r>
              <a:rPr lang="pl-PL" sz="1400" i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Krzysztof Bednarczyk</a:t>
            </a:r>
          </a:p>
          <a:p>
            <a:pPr algn="ctr"/>
            <a:r>
              <a:rPr lang="pl-PL" sz="1400" i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614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621819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przetwórczych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latin typeface="Century Gothic" panose="020B0502020202020204" pitchFamily="34" charset="0"/>
              </a:rPr>
              <a:t>	</a:t>
            </a: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err="1" smtClean="0"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73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621819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Wyniki kontroli zakładów przetwórczych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err="1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70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Box 1"/>
          <p:cNvSpPr txBox="1">
            <a:spLocks noChangeArrowheads="1"/>
          </p:cNvSpPr>
          <p:nvPr/>
        </p:nvSpPr>
        <p:spPr bwMode="auto">
          <a:xfrm>
            <a:off x="1847851" y="260351"/>
            <a:ext cx="8424863" cy="646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600">
                <a:latin typeface="Trebuchet MS" panose="020B0603020202020204" pitchFamily="34" charset="0"/>
              </a:rPr>
              <a:t>Zakłady przetwórcze kat. 1</a:t>
            </a:r>
          </a:p>
        </p:txBody>
      </p:sp>
      <p:graphicFrame>
        <p:nvGraphicFramePr>
          <p:cNvPr id="14336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40050"/>
              </p:ext>
            </p:extLst>
          </p:nvPr>
        </p:nvGraphicFramePr>
        <p:xfrm>
          <a:off x="1590676" y="2420938"/>
          <a:ext cx="8939213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Worksheet" r:id="rId5" imgW="11058403" imgH="2028814" progId="Excel.Sheet.12">
                  <p:embed/>
                </p:oleObj>
              </mc:Choice>
              <mc:Fallback>
                <p:oleObj name="Worksheet" r:id="rId5" imgW="11058403" imgH="2028814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676" y="2420938"/>
                        <a:ext cx="8939213" cy="163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24800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extBox 1"/>
          <p:cNvSpPr txBox="1">
            <a:spLocks noChangeArrowheads="1"/>
          </p:cNvSpPr>
          <p:nvPr/>
        </p:nvSpPr>
        <p:spPr bwMode="auto">
          <a:xfrm>
            <a:off x="1847851" y="260351"/>
            <a:ext cx="8424863" cy="646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600">
                <a:latin typeface="Trebuchet MS" panose="020B0603020202020204" pitchFamily="34" charset="0"/>
              </a:rPr>
              <a:t>Zakłady przetwórcze kat. 2</a:t>
            </a:r>
          </a:p>
        </p:txBody>
      </p:sp>
      <p:graphicFrame>
        <p:nvGraphicFramePr>
          <p:cNvPr id="145411" name="Object 3"/>
          <p:cNvGraphicFramePr>
            <a:graphicFrameLocks noChangeAspect="1"/>
          </p:cNvGraphicFramePr>
          <p:nvPr/>
        </p:nvGraphicFramePr>
        <p:xfrm>
          <a:off x="1689101" y="1916113"/>
          <a:ext cx="8742363" cy="360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4" name="Worksheet" r:id="rId4" imgW="8058069" imgH="3324325" progId="Excel.Sheet.12">
                  <p:embed/>
                </p:oleObj>
              </mc:Choice>
              <mc:Fallback>
                <p:oleObj name="Worksheet" r:id="rId4" imgW="8058069" imgH="3324325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1" y="1916113"/>
                        <a:ext cx="8742363" cy="360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02424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Box 1"/>
          <p:cNvSpPr txBox="1">
            <a:spLocks noChangeArrowheads="1"/>
          </p:cNvSpPr>
          <p:nvPr/>
        </p:nvSpPr>
        <p:spPr bwMode="auto">
          <a:xfrm>
            <a:off x="1847851" y="260351"/>
            <a:ext cx="8424863" cy="646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600">
                <a:latin typeface="Trebuchet MS" panose="020B0603020202020204" pitchFamily="34" charset="0"/>
              </a:rPr>
              <a:t>Zakłady przetwórcze kat. 2</a:t>
            </a:r>
          </a:p>
        </p:txBody>
      </p:sp>
      <p:graphicFrame>
        <p:nvGraphicFramePr>
          <p:cNvPr id="146435" name="Object 2"/>
          <p:cNvGraphicFramePr>
            <a:graphicFrameLocks noChangeAspect="1"/>
          </p:cNvGraphicFramePr>
          <p:nvPr/>
        </p:nvGraphicFramePr>
        <p:xfrm>
          <a:off x="2033589" y="1773239"/>
          <a:ext cx="8053387" cy="331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" name="Worksheet" r:id="rId4" imgW="5734084" imgH="2362189" progId="Excel.Sheet.12">
                  <p:embed/>
                </p:oleObj>
              </mc:Choice>
              <mc:Fallback>
                <p:oleObj name="Worksheet" r:id="rId4" imgW="5734084" imgH="2362189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3589" y="1773239"/>
                        <a:ext cx="8053387" cy="331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30196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Box 1"/>
          <p:cNvSpPr txBox="1">
            <a:spLocks noChangeArrowheads="1"/>
          </p:cNvSpPr>
          <p:nvPr/>
        </p:nvSpPr>
        <p:spPr bwMode="auto">
          <a:xfrm>
            <a:off x="1847851" y="260351"/>
            <a:ext cx="8424863" cy="646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600">
                <a:latin typeface="Trebuchet MS" panose="020B0603020202020204" pitchFamily="34" charset="0"/>
              </a:rPr>
              <a:t>Zakłady przetwórcze kat. 3</a:t>
            </a:r>
          </a:p>
        </p:txBody>
      </p:sp>
      <p:graphicFrame>
        <p:nvGraphicFramePr>
          <p:cNvPr id="147459" name="Object 2"/>
          <p:cNvGraphicFramePr>
            <a:graphicFrameLocks noChangeAspect="1"/>
          </p:cNvGraphicFramePr>
          <p:nvPr/>
        </p:nvGraphicFramePr>
        <p:xfrm>
          <a:off x="3216276" y="1412875"/>
          <a:ext cx="5686425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2" name="Worksheet" r:id="rId4" imgW="5686304" imgH="1581271" progId="Excel.Sheet.12">
                  <p:embed/>
                </p:oleObj>
              </mc:Choice>
              <mc:Fallback>
                <p:oleObj name="Worksheet" r:id="rId4" imgW="5686304" imgH="1581271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6" y="1412875"/>
                        <a:ext cx="5686425" cy="158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0" name="Object 3"/>
          <p:cNvGraphicFramePr>
            <a:graphicFrameLocks noChangeAspect="1"/>
          </p:cNvGraphicFramePr>
          <p:nvPr/>
        </p:nvGraphicFramePr>
        <p:xfrm>
          <a:off x="1563689" y="3933825"/>
          <a:ext cx="8993187" cy="226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3" name="Worksheet" r:id="rId7" imgW="12649159" imgH="1962147" progId="Excel.Sheet.12">
                  <p:embed/>
                </p:oleObj>
              </mc:Choice>
              <mc:Fallback>
                <p:oleObj name="Worksheet" r:id="rId7" imgW="12649159" imgH="1962147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3689" y="3933825"/>
                        <a:ext cx="8993187" cy="226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05555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Box 1"/>
          <p:cNvSpPr txBox="1">
            <a:spLocks noChangeArrowheads="1"/>
          </p:cNvSpPr>
          <p:nvPr/>
        </p:nvSpPr>
        <p:spPr bwMode="auto">
          <a:xfrm>
            <a:off x="1847851" y="260351"/>
            <a:ext cx="8424863" cy="646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600">
                <a:latin typeface="Trebuchet MS" panose="020B0603020202020204" pitchFamily="34" charset="0"/>
              </a:rPr>
              <a:t>Zakłady przetwórcze kat. 3</a:t>
            </a:r>
          </a:p>
        </p:txBody>
      </p:sp>
      <p:graphicFrame>
        <p:nvGraphicFramePr>
          <p:cNvPr id="148483" name="Object 2"/>
          <p:cNvGraphicFramePr>
            <a:graphicFrameLocks noChangeAspect="1"/>
          </p:cNvGraphicFramePr>
          <p:nvPr/>
        </p:nvGraphicFramePr>
        <p:xfrm>
          <a:off x="3503613" y="1052514"/>
          <a:ext cx="4895850" cy="476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6" name="Worksheet" r:id="rId4" imgW="3543244" imgH="3448132" progId="Excel.Sheet.12">
                  <p:embed/>
                </p:oleObj>
              </mc:Choice>
              <mc:Fallback>
                <p:oleObj name="Worksheet" r:id="rId4" imgW="3543244" imgH="3448132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1052514"/>
                        <a:ext cx="4895850" cy="476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97297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Box 1"/>
          <p:cNvSpPr txBox="1">
            <a:spLocks noChangeArrowheads="1"/>
          </p:cNvSpPr>
          <p:nvPr/>
        </p:nvSpPr>
        <p:spPr bwMode="auto">
          <a:xfrm>
            <a:off x="1847851" y="260350"/>
            <a:ext cx="8424863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600">
                <a:latin typeface="Trebuchet MS" panose="020B0603020202020204" pitchFamily="34" charset="0"/>
              </a:rPr>
              <a:t>Surowiec przyjęty do zakładów przetwórczych </a:t>
            </a:r>
          </a:p>
        </p:txBody>
      </p:sp>
      <p:graphicFrame>
        <p:nvGraphicFramePr>
          <p:cNvPr id="149507" name="Object 2"/>
          <p:cNvGraphicFramePr>
            <a:graphicFrameLocks noChangeAspect="1"/>
          </p:cNvGraphicFramePr>
          <p:nvPr/>
        </p:nvGraphicFramePr>
        <p:xfrm>
          <a:off x="2947988" y="1844675"/>
          <a:ext cx="6223000" cy="440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0" name="Worksheet" r:id="rId4" imgW="5124558" imgH="3628987" progId="Excel.Sheet.12">
                  <p:embed/>
                </p:oleObj>
              </mc:Choice>
              <mc:Fallback>
                <p:oleObj name="Worksheet" r:id="rId4" imgW="5124558" imgH="3628987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844675"/>
                        <a:ext cx="6223000" cy="440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88098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Box 1"/>
          <p:cNvSpPr txBox="1">
            <a:spLocks noChangeArrowheads="1"/>
          </p:cNvSpPr>
          <p:nvPr/>
        </p:nvSpPr>
        <p:spPr bwMode="auto">
          <a:xfrm>
            <a:off x="1847851" y="260350"/>
            <a:ext cx="8424863" cy="831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2400" dirty="0">
                <a:latin typeface="Century Gothic" panose="020B0502020202020204" pitchFamily="34" charset="0"/>
              </a:rPr>
              <a:t>Wykorzystanie surowca do żywienia mięsożernych zwierząt futerkowych (MFZ) </a:t>
            </a:r>
            <a:r>
              <a:rPr lang="pl-PL" altLang="pl-PL" sz="2400" dirty="0" smtClean="0">
                <a:latin typeface="Century Gothic" panose="020B0502020202020204" pitchFamily="34" charset="0"/>
              </a:rPr>
              <a:t>w 2015 </a:t>
            </a:r>
            <a:r>
              <a:rPr lang="pl-PL" altLang="pl-PL" sz="2400" dirty="0">
                <a:latin typeface="Century Gothic" panose="020B0502020202020204" pitchFamily="34" charset="0"/>
              </a:rPr>
              <a:t>r.</a:t>
            </a:r>
          </a:p>
        </p:txBody>
      </p:sp>
      <p:sp>
        <p:nvSpPr>
          <p:cNvPr id="150531" name="Symbol zastępczy zawartości 2"/>
          <p:cNvSpPr txBox="1">
            <a:spLocks/>
          </p:cNvSpPr>
          <p:nvPr/>
        </p:nvSpPr>
        <p:spPr bwMode="auto">
          <a:xfrm>
            <a:off x="1811338" y="162401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pl-PL" altLang="pl-PL" sz="2000">
                <a:latin typeface="Century Gothic" panose="020B0502020202020204" pitchFamily="34" charset="0"/>
              </a:rPr>
              <a:t>	</a:t>
            </a:r>
          </a:p>
        </p:txBody>
      </p: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2855914" y="4519613"/>
            <a:ext cx="2097087" cy="10144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2000" b="1" dirty="0">
                <a:latin typeface="Century Gothic" panose="020B0502020202020204" pitchFamily="34" charset="0"/>
              </a:rPr>
              <a:t>BEZPOŚREDNIO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2000" b="1" dirty="0">
                <a:latin typeface="Century Gothic" panose="020B0502020202020204" pitchFamily="34" charset="0"/>
              </a:rPr>
              <a:t>NA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2000" b="1" dirty="0">
                <a:latin typeface="Century Gothic" panose="020B0502020202020204" pitchFamily="34" charset="0"/>
              </a:rPr>
              <a:t>FERMĘ MZF</a:t>
            </a:r>
          </a:p>
        </p:txBody>
      </p:sp>
      <p:sp>
        <p:nvSpPr>
          <p:cNvPr id="8" name="pole tekstowe 6"/>
          <p:cNvSpPr txBox="1">
            <a:spLocks noChangeArrowheads="1"/>
          </p:cNvSpPr>
          <p:nvPr/>
        </p:nvSpPr>
        <p:spPr bwMode="auto">
          <a:xfrm>
            <a:off x="5851525" y="4519614"/>
            <a:ext cx="4032250" cy="13223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2000" b="1" dirty="0">
                <a:latin typeface="Century Gothic" panose="020B0502020202020204" pitchFamily="34" charset="0"/>
              </a:rPr>
              <a:t>DO PUNKTU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2000" b="1" dirty="0">
                <a:latin typeface="Century Gothic" panose="020B0502020202020204" pitchFamily="34" charset="0"/>
              </a:rPr>
              <a:t>GROMADZENIA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2000" b="1" i="1" dirty="0">
                <a:latin typeface="Century Gothic" panose="020B0502020202020204" pitchFamily="34" charset="0"/>
              </a:rPr>
              <a:t>(kuchnia – produkcja karm dla MFZ)</a:t>
            </a:r>
          </a:p>
        </p:txBody>
      </p:sp>
      <p:sp>
        <p:nvSpPr>
          <p:cNvPr id="150534" name="Rectangle 2"/>
          <p:cNvSpPr>
            <a:spLocks noChangeArrowheads="1"/>
          </p:cNvSpPr>
          <p:nvPr/>
        </p:nvSpPr>
        <p:spPr bwMode="auto">
          <a:xfrm>
            <a:off x="2928939" y="1624014"/>
            <a:ext cx="5622925" cy="5222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sz="2800" dirty="0">
                <a:latin typeface="Century Gothic" panose="020B0502020202020204" pitchFamily="34" charset="0"/>
              </a:rPr>
              <a:t>SUROWIEC UPPZ (</a:t>
            </a:r>
            <a:r>
              <a:rPr lang="pl-PL" altLang="pl-PL" sz="28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KAT. 3</a:t>
            </a:r>
            <a:r>
              <a:rPr lang="pl-PL" altLang="pl-PL" sz="2800" dirty="0">
                <a:latin typeface="Century Gothic" panose="020B0502020202020204" pitchFamily="34" charset="0"/>
              </a:rPr>
              <a:t>, </a:t>
            </a:r>
            <a:r>
              <a:rPr lang="pl-PL" altLang="pl-PL" sz="2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KAT. 2</a:t>
            </a:r>
            <a:r>
              <a:rPr lang="pl-PL" altLang="pl-PL" sz="28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9" name="Down Arrow 8"/>
          <p:cNvSpPr/>
          <p:nvPr/>
        </p:nvSpPr>
        <p:spPr>
          <a:xfrm>
            <a:off x="3709988" y="2420939"/>
            <a:ext cx="1008062" cy="1944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1" name="Down Arrow 10"/>
          <p:cNvSpPr/>
          <p:nvPr/>
        </p:nvSpPr>
        <p:spPr>
          <a:xfrm>
            <a:off x="6816726" y="2420939"/>
            <a:ext cx="1008063" cy="1944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8270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ymbol zastępczy zawartości 2"/>
          <p:cNvSpPr txBox="1">
            <a:spLocks/>
          </p:cNvSpPr>
          <p:nvPr/>
        </p:nvSpPr>
        <p:spPr bwMode="auto">
          <a:xfrm>
            <a:off x="1811338" y="162401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pl-PL" altLang="pl-PL" sz="2000">
                <a:latin typeface="Century Gothic" panose="020B0502020202020204" pitchFamily="34" charset="0"/>
              </a:rPr>
              <a:t>	</a:t>
            </a:r>
          </a:p>
        </p:txBody>
      </p:sp>
      <p:graphicFrame>
        <p:nvGraphicFramePr>
          <p:cNvPr id="154627" name="Chart 6"/>
          <p:cNvGraphicFramePr>
            <a:graphicFrameLocks/>
          </p:cNvGraphicFramePr>
          <p:nvPr/>
        </p:nvGraphicFramePr>
        <p:xfrm>
          <a:off x="6981826" y="2730500"/>
          <a:ext cx="3516313" cy="284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4" name="Chart" r:id="rId4" imgW="3523793" imgH="2853175" progId="Excel.Chart.8">
                  <p:embed/>
                </p:oleObj>
              </mc:Choice>
              <mc:Fallback>
                <p:oleObj name="Chart" r:id="rId4" imgW="3523793" imgH="285317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1826" y="2730500"/>
                        <a:ext cx="3516313" cy="284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28" name="Object 4"/>
          <p:cNvGraphicFramePr>
            <a:graphicFrameLocks noChangeAspect="1"/>
          </p:cNvGraphicFramePr>
          <p:nvPr/>
        </p:nvGraphicFramePr>
        <p:xfrm>
          <a:off x="1847851" y="1341438"/>
          <a:ext cx="5040313" cy="530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5" name="Worksheet" r:id="rId7" imgW="4009972" imgH="4219602" progId="Excel.Sheet.12">
                  <p:embed/>
                </p:oleObj>
              </mc:Choice>
              <mc:Fallback>
                <p:oleObj name="Worksheet" r:id="rId7" imgW="4009972" imgH="4219602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1" y="1341438"/>
                        <a:ext cx="5040313" cy="530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629" name="TextBox 5"/>
          <p:cNvSpPr txBox="1">
            <a:spLocks noChangeArrowheads="1"/>
          </p:cNvSpPr>
          <p:nvPr/>
        </p:nvSpPr>
        <p:spPr bwMode="auto">
          <a:xfrm>
            <a:off x="7608888" y="5403851"/>
            <a:ext cx="2159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Trebuchet MS" panose="020B0603020202020204" pitchFamily="34" charset="0"/>
              </a:rPr>
              <a:t>w tys. ton</a:t>
            </a:r>
            <a:endParaRPr lang="en-GB" altLang="pl-PL">
              <a:latin typeface="Trebuchet MS" panose="020B0603020202020204" pitchFamily="34" charset="0"/>
            </a:endParaRPr>
          </a:p>
        </p:txBody>
      </p:sp>
      <p:sp>
        <p:nvSpPr>
          <p:cNvPr id="154630" name="TextBox 9"/>
          <p:cNvSpPr txBox="1">
            <a:spLocks noChangeArrowheads="1"/>
          </p:cNvSpPr>
          <p:nvPr/>
        </p:nvSpPr>
        <p:spPr bwMode="auto">
          <a:xfrm>
            <a:off x="1847851" y="260350"/>
            <a:ext cx="8424863" cy="831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2400">
                <a:latin typeface="Trebuchet MS" panose="020B0603020202020204" pitchFamily="34" charset="0"/>
              </a:rPr>
              <a:t>Ilość UPPZ wykorzystanych w 2015 </a:t>
            </a:r>
            <a:r>
              <a:rPr lang="pl-PL" altLang="pl-PL" sz="2400" u="sng">
                <a:latin typeface="Trebuchet MS" panose="020B0603020202020204" pitchFamily="34" charset="0"/>
              </a:rPr>
              <a:t>bezpośrednio</a:t>
            </a:r>
            <a:r>
              <a:rPr lang="pl-PL" altLang="pl-PL" sz="2400">
                <a:latin typeface="Trebuchet MS" panose="020B0603020202020204" pitchFamily="34" charset="0"/>
              </a:rPr>
              <a:t> przez fermy mięsożernych zwierząt futerkowych </a:t>
            </a:r>
          </a:p>
        </p:txBody>
      </p:sp>
    </p:spTree>
    <p:extLst>
      <p:ext uri="{BB962C8B-B14F-4D97-AF65-F5344CB8AC3E}">
        <p14:creationId xmlns:p14="http://schemas.microsoft.com/office/powerpoint/2010/main" val="42603066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ymbol zastępczy zawartości 2"/>
          <p:cNvSpPr txBox="1">
            <a:spLocks/>
          </p:cNvSpPr>
          <p:nvPr/>
        </p:nvSpPr>
        <p:spPr bwMode="auto">
          <a:xfrm>
            <a:off x="1811338" y="162401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pl-PL" altLang="pl-PL" sz="2000">
                <a:latin typeface="Century Gothic" panose="020B0502020202020204" pitchFamily="34" charset="0"/>
              </a:rPr>
              <a:t>	</a:t>
            </a:r>
          </a:p>
        </p:txBody>
      </p:sp>
      <p:sp>
        <p:nvSpPr>
          <p:cNvPr id="155651" name="TextBox 6"/>
          <p:cNvSpPr txBox="1">
            <a:spLocks noChangeArrowheads="1"/>
          </p:cNvSpPr>
          <p:nvPr/>
        </p:nvSpPr>
        <p:spPr bwMode="auto">
          <a:xfrm>
            <a:off x="1825626" y="295275"/>
            <a:ext cx="8424863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latin typeface="Trebuchet MS" panose="020B0603020202020204" pitchFamily="34" charset="0"/>
              </a:rPr>
              <a:t>Ilość UPPZ wykorzystanych w 2015 r. przez </a:t>
            </a:r>
            <a:r>
              <a:rPr lang="pl-PL" altLang="pl-PL" sz="2400" u="sng">
                <a:latin typeface="Trebuchet MS" panose="020B0603020202020204" pitchFamily="34" charset="0"/>
              </a:rPr>
              <a:t>punkty gromadzenia</a:t>
            </a:r>
            <a:r>
              <a:rPr lang="pl-PL" altLang="pl-PL" sz="2400">
                <a:latin typeface="Trebuchet MS" panose="020B0603020202020204" pitchFamily="34" charset="0"/>
              </a:rPr>
              <a:t> do produkcji karm dla mięsożernych zwierząt futerkowych </a:t>
            </a:r>
          </a:p>
        </p:txBody>
      </p:sp>
      <p:graphicFrame>
        <p:nvGraphicFramePr>
          <p:cNvPr id="155652" name="Object 4"/>
          <p:cNvGraphicFramePr>
            <a:graphicFrameLocks noChangeAspect="1"/>
          </p:cNvGraphicFramePr>
          <p:nvPr/>
        </p:nvGraphicFramePr>
        <p:xfrm>
          <a:off x="1825625" y="1704976"/>
          <a:ext cx="4775200" cy="511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8" name="Worksheet" r:id="rId4" imgW="4009972" imgH="4295723" progId="Excel.Sheet.12">
                  <p:embed/>
                </p:oleObj>
              </mc:Choice>
              <mc:Fallback>
                <p:oleObj name="Worksheet" r:id="rId4" imgW="4009972" imgH="4295723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25" y="1704976"/>
                        <a:ext cx="4775200" cy="511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3" name="Chart 8"/>
          <p:cNvGraphicFramePr>
            <a:graphicFrameLocks/>
          </p:cNvGraphicFramePr>
          <p:nvPr/>
        </p:nvGraphicFramePr>
        <p:xfrm>
          <a:off x="6621463" y="2463801"/>
          <a:ext cx="3917950" cy="281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9" name="Chart" r:id="rId7" imgW="3920068" imgH="2822693" progId="Excel.Chart.8">
                  <p:embed/>
                </p:oleObj>
              </mc:Choice>
              <mc:Fallback>
                <p:oleObj name="Chart" r:id="rId7" imgW="3920068" imgH="2822693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1463" y="2463801"/>
                        <a:ext cx="3917950" cy="281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5654" name="TextBox 9"/>
          <p:cNvSpPr txBox="1">
            <a:spLocks noChangeArrowheads="1"/>
          </p:cNvSpPr>
          <p:nvPr/>
        </p:nvSpPr>
        <p:spPr bwMode="auto">
          <a:xfrm>
            <a:off x="7608888" y="5219701"/>
            <a:ext cx="2159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Trebuchet MS" panose="020B0603020202020204" pitchFamily="34" charset="0"/>
              </a:rPr>
              <a:t>w tys. ton</a:t>
            </a:r>
            <a:endParaRPr lang="en-GB" altLang="pl-PL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3817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811338" y="260350"/>
            <a:ext cx="8461376" cy="6753226"/>
            <a:chOff x="1811338" y="260350"/>
            <a:chExt cx="8461376" cy="6753226"/>
          </a:xfrm>
        </p:grpSpPr>
        <p:sp>
          <p:nvSpPr>
            <p:cNvPr id="156674" name="TextBox 1"/>
            <p:cNvSpPr txBox="1">
              <a:spLocks noChangeArrowheads="1"/>
            </p:cNvSpPr>
            <p:nvPr/>
          </p:nvSpPr>
          <p:spPr bwMode="auto">
            <a:xfrm>
              <a:off x="1847851" y="260350"/>
              <a:ext cx="8424863" cy="83185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2400" dirty="0">
                  <a:latin typeface="Trebuchet MS" panose="020B0603020202020204" pitchFamily="34" charset="0"/>
                </a:rPr>
                <a:t>Do żywienia mięsożernych zwierząt futerkowych w 2015 r. użyto 472 tys. ton surowca</a:t>
              </a:r>
            </a:p>
          </p:txBody>
        </p:sp>
        <p:sp>
          <p:nvSpPr>
            <p:cNvPr id="156675" name="Symbol zastępczy zawartości 2"/>
            <p:cNvSpPr txBox="1">
              <a:spLocks/>
            </p:cNvSpPr>
            <p:nvPr/>
          </p:nvSpPr>
          <p:spPr bwMode="auto">
            <a:xfrm>
              <a:off x="1811338" y="1624013"/>
              <a:ext cx="8229600" cy="452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pl-PL" altLang="pl-PL" sz="2000">
                  <a:latin typeface="Century Gothic" panose="020B0502020202020204" pitchFamily="34" charset="0"/>
                </a:rPr>
                <a:t>	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4213226" y="1412876"/>
              <a:ext cx="3959225" cy="1228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4000" b="1" dirty="0">
                  <a:latin typeface="Century Gothic" panose="020B0502020202020204" pitchFamily="34" charset="0"/>
                </a:rPr>
                <a:t>472 tys. ton</a:t>
              </a:r>
            </a:p>
          </p:txBody>
        </p:sp>
        <p:graphicFrame>
          <p:nvGraphicFramePr>
            <p:cNvPr id="156677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95487987"/>
                </p:ext>
              </p:extLst>
            </p:nvPr>
          </p:nvGraphicFramePr>
          <p:xfrm>
            <a:off x="2300288" y="2590801"/>
            <a:ext cx="7518400" cy="4422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3" name="Chart" r:id="rId4" imgW="7523116" imgH="4426080" progId="Excel.Chart.8">
                    <p:embed/>
                  </p:oleObj>
                </mc:Choice>
                <mc:Fallback>
                  <p:oleObj name="Chart" r:id="rId4" imgW="7523116" imgH="4426080" progId="Excel.Char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0288" y="2590801"/>
                          <a:ext cx="7518400" cy="4422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0617403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35910" y="762000"/>
            <a:ext cx="6243941" cy="5240194"/>
            <a:chOff x="1811338" y="260350"/>
            <a:chExt cx="8461375" cy="6753226"/>
          </a:xfrm>
        </p:grpSpPr>
        <p:sp>
          <p:nvSpPr>
            <p:cNvPr id="3" name="TextBox 1"/>
            <p:cNvSpPr txBox="1">
              <a:spLocks noChangeArrowheads="1"/>
            </p:cNvSpPr>
            <p:nvPr/>
          </p:nvSpPr>
          <p:spPr bwMode="auto">
            <a:xfrm>
              <a:off x="2533280" y="260350"/>
              <a:ext cx="7739433" cy="67429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1400" dirty="0">
                  <a:latin typeface="Trebuchet MS" panose="020B0603020202020204" pitchFamily="34" charset="0"/>
                </a:rPr>
                <a:t>Do żywienia mięsożernych zwierząt futerkowych w 2015 r. użyto 472 tys. ton surowca</a:t>
              </a:r>
            </a:p>
          </p:txBody>
        </p:sp>
        <p:sp>
          <p:nvSpPr>
            <p:cNvPr id="4" name="Symbol zastępczy zawartości 2"/>
            <p:cNvSpPr txBox="1">
              <a:spLocks/>
            </p:cNvSpPr>
            <p:nvPr/>
          </p:nvSpPr>
          <p:spPr bwMode="auto">
            <a:xfrm>
              <a:off x="1811338" y="1624013"/>
              <a:ext cx="8229600" cy="452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pl-PL" altLang="pl-PL" sz="1400">
                  <a:latin typeface="Century Gothic" panose="020B0502020202020204" pitchFamily="34" charset="0"/>
                </a:rPr>
                <a:t>	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4213226" y="1412876"/>
              <a:ext cx="3959225" cy="1228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2000" b="1" dirty="0">
                  <a:latin typeface="Century Gothic" panose="020B0502020202020204" pitchFamily="34" charset="0"/>
                </a:rPr>
                <a:t>472 tys. ton</a:t>
              </a:r>
            </a:p>
          </p:txBody>
        </p:sp>
        <p:graphicFrame>
          <p:nvGraphicFramePr>
            <p:cNvPr id="6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07451598"/>
                </p:ext>
              </p:extLst>
            </p:nvPr>
          </p:nvGraphicFramePr>
          <p:xfrm>
            <a:off x="2300288" y="2590801"/>
            <a:ext cx="7518400" cy="4422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23" name="Chart" r:id="rId4" imgW="7523116" imgH="4426080" progId="Excel.Chart.8">
                    <p:embed/>
                  </p:oleObj>
                </mc:Choice>
                <mc:Fallback>
                  <p:oleObj name="Chart" r:id="rId4" imgW="7523116" imgH="4426080" progId="Excel.Char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0288" y="2590801"/>
                          <a:ext cx="7518400" cy="4422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6"/>
          <p:cNvGrpSpPr/>
          <p:nvPr/>
        </p:nvGrpSpPr>
        <p:grpSpPr>
          <a:xfrm>
            <a:off x="22519" y="775854"/>
            <a:ext cx="6183828" cy="5002214"/>
            <a:chOff x="1811338" y="260349"/>
            <a:chExt cx="8229600" cy="6365877"/>
          </a:xfrm>
        </p:grpSpPr>
        <p:sp>
          <p:nvSpPr>
            <p:cNvPr id="8" name="TextBox 1"/>
            <p:cNvSpPr txBox="1">
              <a:spLocks noChangeArrowheads="1"/>
            </p:cNvSpPr>
            <p:nvPr/>
          </p:nvSpPr>
          <p:spPr bwMode="auto">
            <a:xfrm>
              <a:off x="1847851" y="260349"/>
              <a:ext cx="7871724" cy="66585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1400" dirty="0">
                  <a:latin typeface="Trebuchet MS" panose="020B0603020202020204" pitchFamily="34" charset="0"/>
                </a:rPr>
                <a:t>Do żywienia mięsożernych zwierząt futerkowych w 2014 r. użyto 269 tys. ton surowca</a:t>
              </a:r>
            </a:p>
          </p:txBody>
        </p:sp>
        <p:sp>
          <p:nvSpPr>
            <p:cNvPr id="9" name="Symbol zastępczy zawartości 2"/>
            <p:cNvSpPr txBox="1">
              <a:spLocks/>
            </p:cNvSpPr>
            <p:nvPr/>
          </p:nvSpPr>
          <p:spPr bwMode="auto">
            <a:xfrm>
              <a:off x="1811338" y="1624013"/>
              <a:ext cx="8229600" cy="452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pl-PL" altLang="pl-PL" sz="1400">
                  <a:latin typeface="Century Gothic" panose="020B0502020202020204" pitchFamily="34" charset="0"/>
                </a:rPr>
                <a:t>	</a:t>
              </a:r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1651" y="2997201"/>
              <a:ext cx="6037263" cy="36290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4213226" y="1412876"/>
              <a:ext cx="3959225" cy="1228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sz="2000" b="1" dirty="0">
                  <a:latin typeface="Century Gothic" panose="020B0502020202020204" pitchFamily="34" charset="0"/>
                </a:rPr>
                <a:t>269  </a:t>
              </a:r>
              <a:r>
                <a:rPr lang="pl-PL" sz="2000" b="1" dirty="0" smtClean="0">
                  <a:latin typeface="Century Gothic" panose="020B0502020202020204" pitchFamily="34" charset="0"/>
                </a:rPr>
                <a:t>tys. ton</a:t>
              </a:r>
              <a:endParaRPr lang="pl-PL" sz="2000" b="1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5585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Box 1"/>
          <p:cNvSpPr txBox="1">
            <a:spLocks noChangeArrowheads="1"/>
          </p:cNvSpPr>
          <p:nvPr/>
        </p:nvSpPr>
        <p:spPr bwMode="auto">
          <a:xfrm>
            <a:off x="1847851" y="260350"/>
            <a:ext cx="8424863" cy="15700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2400" dirty="0">
                <a:latin typeface="Century Gothic" panose="020B0502020202020204" pitchFamily="34" charset="0"/>
              </a:rPr>
              <a:t>UŻYCIE NIEPRZETWORZONYCH UPPZ KAT. 3 ORAZ PAP POCHODZĄCEGO Z IMPORTU ORAZ PRZYWOZU Z INNYCH PAŃSTW CZŁONKOWSKICH UE DO PRODUKCJI KARM DLA ZWIERZĄT DOMOWYCH 2015 r.</a:t>
            </a:r>
          </a:p>
        </p:txBody>
      </p:sp>
      <p:sp>
        <p:nvSpPr>
          <p:cNvPr id="157699" name="Symbol zastępczy zawartości 2"/>
          <p:cNvSpPr txBox="1">
            <a:spLocks/>
          </p:cNvSpPr>
          <p:nvPr/>
        </p:nvSpPr>
        <p:spPr bwMode="auto">
          <a:xfrm>
            <a:off x="1811338" y="162401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pl-PL" altLang="pl-PL" sz="2000">
                <a:latin typeface="Century Gothic" panose="020B0502020202020204" pitchFamily="34" charset="0"/>
              </a:rPr>
              <a:t>	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486140"/>
              </p:ext>
            </p:extLst>
          </p:nvPr>
        </p:nvGraphicFramePr>
        <p:xfrm>
          <a:off x="2640014" y="2293939"/>
          <a:ext cx="6624636" cy="4090987"/>
        </p:xfrm>
        <a:graphic>
          <a:graphicData uri="http://schemas.openxmlformats.org/drawingml/2006/table">
            <a:tbl>
              <a:tblPr/>
              <a:tblGrid>
                <a:gridCol w="2208212"/>
                <a:gridCol w="2208212"/>
                <a:gridCol w="2208212"/>
              </a:tblGrid>
              <a:tr h="145253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 err="1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Surowiec</a:t>
                      </a:r>
                      <a:r>
                        <a:rPr lang="en-GB" sz="1600" b="1" i="0" u="none" strike="noStrike" dirty="0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600" b="1" i="0" u="none" strike="noStrike" dirty="0" err="1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nieprzetworzony</a:t>
                      </a:r>
                      <a:r>
                        <a:rPr lang="en-GB" sz="1600" b="1" i="0" u="none" strike="noStrike" dirty="0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600" b="1" i="0" u="none" strike="noStrike" dirty="0" err="1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kat</a:t>
                      </a:r>
                      <a:r>
                        <a:rPr lang="en-GB" sz="1600" b="1" i="0" u="none" strike="noStrike" dirty="0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. 3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 err="1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Surowiec</a:t>
                      </a:r>
                      <a:r>
                        <a:rPr lang="en-GB" sz="1600" b="1" i="0" u="none" strike="noStrike" dirty="0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600" b="1" i="0" u="none" strike="noStrike" dirty="0" err="1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nieprzetworzony</a:t>
                      </a:r>
                      <a:r>
                        <a:rPr lang="en-GB" sz="1600" b="1" i="0" u="none" strike="noStrike" dirty="0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600" b="1" i="0" u="none" strike="noStrike" dirty="0" err="1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kat</a:t>
                      </a:r>
                      <a:r>
                        <a:rPr lang="en-GB" sz="1600" b="1" i="0" u="none" strike="noStrike" dirty="0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. 3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chemeClr val="accent5"/>
                          </a:solidFill>
                          <a:effectLst/>
                          <a:latin typeface="Century Gothic" panose="020B0502020202020204" pitchFamily="34" charset="0"/>
                        </a:rPr>
                        <a:t>PAP pochodzący z importu oraz przywozu z innych państw członkowskich UE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42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(dotyczy wyłącznie surowca pochodzącego od polskich podmiotów)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(dotyczy wyłącznie surowca pochodzącego z importu oraz przywozu z innych państw członkowskich UE)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99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tys. ton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tys. ton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tys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 ton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24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88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</a:p>
                  </a:txBody>
                  <a:tcPr marL="9525" marR="9525" marT="952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463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847851" y="260350"/>
            <a:ext cx="8424863" cy="46166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2400" b="1" dirty="0" smtClean="0">
                <a:latin typeface="Century Gothic" panose="020B0502020202020204" pitchFamily="34" charset="0"/>
              </a:rPr>
              <a:t>Ogólna ilość krajowych UPPZ w </a:t>
            </a:r>
            <a:r>
              <a:rPr lang="pl-PL" altLang="pl-PL" sz="2400" b="1" dirty="0">
                <a:latin typeface="Century Gothic" panose="020B0502020202020204" pitchFamily="34" charset="0"/>
              </a:rPr>
              <a:t>2015 r. </a:t>
            </a: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066800" y="2076450"/>
            <a:ext cx="10020299" cy="403187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2400" dirty="0" smtClean="0">
                <a:latin typeface="Century Gothic" panose="020B0502020202020204" pitchFamily="34" charset="0"/>
              </a:rPr>
              <a:t>Przyjętych do zakładów przetwórczych – 1 407 tys. ton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2400" dirty="0" smtClean="0">
                <a:latin typeface="Century Gothic" panose="020B0502020202020204" pitchFamily="34" charset="0"/>
              </a:rPr>
              <a:t>Przekazanych do żywienia zwierząt futerkowych – 431 tys. ton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2400" dirty="0" smtClean="0">
                <a:latin typeface="Century Gothic" panose="020B0502020202020204" pitchFamily="34" charset="0"/>
              </a:rPr>
              <a:t>Przekazanych do żywienia zwierząt domowych – 88 tys. ton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pl-PL" altLang="pl-PL" sz="2400" dirty="0">
              <a:latin typeface="Century Gothic" panose="020B0502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l-PL" altLang="pl-PL" sz="2400" dirty="0" smtClean="0">
              <a:latin typeface="Century Gothic" panose="020B0502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l-PL" altLang="pl-PL" sz="2400" dirty="0">
              <a:latin typeface="Century Gothic" panose="020B0502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l-PL" altLang="pl-PL" sz="2400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4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!!! TOTAL -  1 926 tys. ton surowych UPPZ !!! </a:t>
            </a:r>
            <a:endParaRPr lang="pl-PL" altLang="pl-PL" sz="4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02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232288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sektora UPPZ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Planowane zmiany </a:t>
            </a:r>
            <a:r>
              <a:rPr lang="pl-PL" altLang="pl-PL" dirty="0" err="1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30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latin typeface="Trebuchet MS" panose="020B0603020202020204" pitchFamily="34" charset="0"/>
              </a:rPr>
              <a:t>Kontrole – zakłady przetwórcze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009730"/>
              </p:ext>
            </p:extLst>
          </p:nvPr>
        </p:nvGraphicFramePr>
        <p:xfrm>
          <a:off x="304800" y="2220686"/>
          <a:ext cx="11335657" cy="4448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111521" y="1223529"/>
            <a:ext cx="6562725" cy="1200150"/>
            <a:chOff x="2371292" y="623454"/>
            <a:chExt cx="6562725" cy="1200150"/>
          </a:xfrm>
        </p:grpSpPr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1292" y="1099704"/>
              <a:ext cx="6562725" cy="723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3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517" y="623454"/>
              <a:ext cx="47625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Elipsa 17"/>
          <p:cNvSpPr/>
          <p:nvPr/>
        </p:nvSpPr>
        <p:spPr>
          <a:xfrm rot="16200000">
            <a:off x="7270842" y="1728712"/>
            <a:ext cx="750890" cy="706582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548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Stwierdzone uchybienia (częste)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861204" y="1556792"/>
            <a:ext cx="8229600" cy="452596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sz="2000" dirty="0" smtClean="0">
                <a:latin typeface="Century Gothic" panose="020B0502020202020204" pitchFamily="34" charset="0"/>
              </a:rPr>
              <a:t>problemy </a:t>
            </a:r>
            <a:r>
              <a:rPr lang="pl-PL" sz="2000" dirty="0">
                <a:latin typeface="Century Gothic" panose="020B0502020202020204" pitchFamily="34" charset="0"/>
              </a:rPr>
              <a:t>techniczne skutkujące obniżeniem bezpieczeństwa sanitarnego obiektu (zastoiny wody na posadzce, wybite szyby, przerdzewiałe kontenery, brak dezynfekcji)</a:t>
            </a:r>
          </a:p>
          <a:p>
            <a:pPr>
              <a:defRPr/>
            </a:pPr>
            <a:r>
              <a:rPr lang="pl-PL" sz="2000" dirty="0" smtClean="0">
                <a:latin typeface="Century Gothic" panose="020B0502020202020204" pitchFamily="34" charset="0"/>
              </a:rPr>
              <a:t>brak </a:t>
            </a:r>
            <a:r>
              <a:rPr lang="pl-PL" sz="2000" dirty="0">
                <a:latin typeface="Century Gothic" panose="020B0502020202020204" pitchFamily="34" charset="0"/>
              </a:rPr>
              <a:t>odpowiedniej czystości w zakładach 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brak/niepełna kalibracja urządzeń pomiarowych 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braki w dokumentacji HACCP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nieprawidłowości w procedurach w zakresie np. DDD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brak zabezpieczenia magazynów przed szkodnikami</a:t>
            </a:r>
          </a:p>
          <a:p>
            <a:r>
              <a:rPr lang="pl-PL" sz="2000" dirty="0">
                <a:latin typeface="Century Gothic" panose="020B0502020202020204" pitchFamily="34" charset="0"/>
              </a:rPr>
              <a:t>niesystematyczne wpisy w książkach kontroli sanitarnej pojazdów transportujących UPPZ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niepełny harmonogram pobierania próbek właścicielskich do badań</a:t>
            </a:r>
          </a:p>
          <a:p>
            <a:pPr marL="0" indent="0">
              <a:buNone/>
              <a:defRPr/>
            </a:pPr>
            <a:endParaRPr lang="pl-PL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0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Stwierdzone uchybienia (rzadko)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861204" y="1556792"/>
            <a:ext cx="8229600" cy="452596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brak/nieprawidłowe znakowanie GTH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niekompletne podpisy w dokumentach handlowych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nieczytelne oznakowanie środków transportu 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magazynowanie produktu poza wyznaczonym magazynem produktu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obudowy maszyn skorodowane, zły stan techniczny urządzeń</a:t>
            </a:r>
          </a:p>
          <a:p>
            <a:pPr>
              <a:defRPr/>
            </a:pPr>
            <a:r>
              <a:rPr lang="pl-PL" sz="2000" dirty="0">
                <a:latin typeface="Century Gothic" panose="020B0502020202020204" pitchFamily="34" charset="0"/>
              </a:rPr>
              <a:t>brak dokumentacji towarzyszącej produktom przyjmowanym i wysyłanym z zakładu</a:t>
            </a:r>
          </a:p>
          <a:p>
            <a:pPr>
              <a:defRPr/>
            </a:pPr>
            <a:endParaRPr lang="pl-PL" sz="1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62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232288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sektora UPPZ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Planowane zmiany </a:t>
            </a:r>
            <a:r>
              <a:rPr lang="pl-PL" altLang="pl-PL" dirty="0" err="1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76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847850" y="517525"/>
          <a:ext cx="8458200" cy="5529266"/>
        </p:xfrm>
        <a:graphic>
          <a:graphicData uri="http://schemas.openxmlformats.org/drawingml/2006/table">
            <a:tbl>
              <a:tblPr/>
              <a:tblGrid>
                <a:gridCol w="4073525"/>
                <a:gridCol w="4384675"/>
              </a:tblGrid>
              <a:tr h="2514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Rodzaj działalności podlegającej kontroli</a:t>
                      </a:r>
                      <a:endParaRPr kumimoji="0" lang="pl-PL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Częstotliwość kontroli okresowych</a:t>
                      </a:r>
                      <a:endParaRPr kumimoji="0" lang="pl-PL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Zakład przetwórczy kategorii 1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2 razy/rok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(12)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Zakład przetwórczy kategorii 2 i 3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2 razy/rok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(4)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Zakłady wykonujące czynności pośrednie na ubocznych produktach pochodzenia zwierzęcego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 raz 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(2)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Spalarnie/Współspalarnie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 raz 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(2)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Podmioty zajmujące się transportem materiałów zwierzęcych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 raz/rok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(1)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Podmioty wykorzystujące uboczne produkty pochodzenia zwierzęcego określone w art. 18 rozporządzenia 1069/2009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 raz/rok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(1)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Podmioty zajmujące się wytwarzaniem karm dla zwierząt domowych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 raz 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(2)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Zakłady technicznego wykorzystania ubocznych produktów pochodzenia zwierzęcego lub produktów pochodnych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 raz/rok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(1)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Podmioty wykorzystujące mączki mięsno – kostne kategorii 2 lub przetworzone białka pochodzenia zwierzęcego do wytwarzania nawozów organicznych lub polepszaczy gleby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1raz/2 lata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Podmioty zajmujące się obrotem ubocznych produktów pochodzenia zwierzęcego lub produktów pochodnych, włącznie z obrotem bez ich magazynowania (tzw. „obrót papierowy</a:t>
                      </a:r>
                      <a:r>
                        <a:rPr kumimoji="0" lang="ja-JP" altLang="pl-PL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”</a:t>
                      </a:r>
                      <a:r>
                        <a:rPr kumimoji="0" lang="pl-PL" altLang="ja-JP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) </a:t>
                      </a:r>
                      <a:endParaRPr kumimoji="0" lang="pl-PL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 raz/rok </a:t>
                      </a:r>
                      <a:r>
                        <a:rPr kumimoji="0" lang="pl-PL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(1)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Biogazownie, Biokompostownie, Składy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 raz/rok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(1)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Punkty kontroli granicznej (BIP)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1 raz/rok </a:t>
                      </a: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(1)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Rzeźnie, zakłady rozbioru i przetwórnie mięsa czerwonego, białego, ryb, jaj i zakłady mleczarskie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2 razy/rok - prowadzą Powiatowi Inspektorzy ds. Bezpieczeństwa Żywności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Rzeźnie drobiu, trzody chlewnej i przeżuwaczy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endParaRPr kumimoji="0" lang="pl-PL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720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2 razy/rok – w zakresie prawidłowości wystawiania dokumentów handlowych oraz bilansu - prowadzą Powiatowi Inspektorzy ds. Utylizacji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pl-PL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44496" marR="44496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28" name="pole tekstowe 2"/>
          <p:cNvSpPr txBox="1">
            <a:spLocks noChangeArrowheads="1"/>
          </p:cNvSpPr>
          <p:nvPr/>
        </p:nvSpPr>
        <p:spPr bwMode="auto">
          <a:xfrm>
            <a:off x="2640014" y="115888"/>
            <a:ext cx="66246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en-US" sz="2400" b="1">
                <a:solidFill>
                  <a:srgbClr val="FF0000"/>
                </a:solidFill>
                <a:latin typeface="Trebuchet MS" panose="020B0603020202020204" pitchFamily="34" charset="0"/>
              </a:rPr>
              <a:t>Minimalna</a:t>
            </a:r>
            <a:r>
              <a:rPr lang="pl-PL" altLang="en-US" sz="2400" b="1">
                <a:latin typeface="Trebuchet MS" panose="020B0603020202020204" pitchFamily="34" charset="0"/>
              </a:rPr>
              <a:t> częstotliwość kontroli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pl-PL" altLang="en-US" sz="2400" b="1"/>
          </a:p>
        </p:txBody>
      </p:sp>
      <p:sp>
        <p:nvSpPr>
          <p:cNvPr id="24629" name="Prostokąt 3"/>
          <p:cNvSpPr>
            <a:spLocks noChangeArrowheads="1"/>
          </p:cNvSpPr>
          <p:nvPr/>
        </p:nvSpPr>
        <p:spPr bwMode="auto">
          <a:xfrm>
            <a:off x="1847851" y="6165851"/>
            <a:ext cx="8424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en-US" sz="1200"/>
              <a:t>* Podana tabelarycznie liczba kontroli określa minimalną liczbę kontroli. Jednakże powiatowy lekarz weterynarii samodzielnie na podstawie analizy ryzyka oraz poprzednich kontroli, określa częstotliwość wizyt u poszczególnych podmiotów. Dane zawarte w tabeli nie uwzględniają kontroli sprawdzających realizację wydanych zaleceń.</a:t>
            </a:r>
          </a:p>
        </p:txBody>
      </p:sp>
      <p:sp>
        <p:nvSpPr>
          <p:cNvPr id="5" name="Elipsa 4"/>
          <p:cNvSpPr/>
          <p:nvPr/>
        </p:nvSpPr>
        <p:spPr>
          <a:xfrm rot="16200000">
            <a:off x="5437188" y="1211263"/>
            <a:ext cx="1246188" cy="8424863"/>
          </a:xfrm>
          <a:prstGeom prst="ellipse">
            <a:avLst/>
          </a:prstGeom>
          <a:noFill/>
          <a:ln w="19050">
            <a:solidFill>
              <a:srgbClr val="FF0000">
                <a:alpha val="7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597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ole tekstowe 4"/>
          <p:cNvSpPr txBox="1">
            <a:spLocks noChangeArrowheads="1"/>
          </p:cNvSpPr>
          <p:nvPr/>
        </p:nvSpPr>
        <p:spPr bwMode="auto">
          <a:xfrm>
            <a:off x="4603750" y="381000"/>
            <a:ext cx="2514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Trebuchet MS" panose="020B0603020202020204" pitchFamily="34" charset="0"/>
              </a:rPr>
              <a:t>Nadzór IW nad UPPZ</a:t>
            </a:r>
          </a:p>
        </p:txBody>
      </p:sp>
      <p:pic>
        <p:nvPicPr>
          <p:cNvPr id="18435" name="Picture 6" descr="B200005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1" y="914400"/>
            <a:ext cx="1412875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pole tekstowe 2"/>
          <p:cNvSpPr txBox="1">
            <a:spLocks noChangeArrowheads="1"/>
          </p:cNvSpPr>
          <p:nvPr/>
        </p:nvSpPr>
        <p:spPr bwMode="auto">
          <a:xfrm>
            <a:off x="5273675" y="3103564"/>
            <a:ext cx="1596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Trebuchet MS" panose="020B0603020202020204" pitchFamily="34" charset="0"/>
              </a:rPr>
              <a:t>Rzeźnia</a:t>
            </a:r>
          </a:p>
        </p:txBody>
      </p:sp>
      <p:cxnSp>
        <p:nvCxnSpPr>
          <p:cNvPr id="6" name="Straight Connector 7"/>
          <p:cNvCxnSpPr/>
          <p:nvPr/>
        </p:nvCxnSpPr>
        <p:spPr>
          <a:xfrm>
            <a:off x="2151064" y="4678364"/>
            <a:ext cx="6015037" cy="79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7"/>
          <p:cNvCxnSpPr/>
          <p:nvPr/>
        </p:nvCxnSpPr>
        <p:spPr>
          <a:xfrm>
            <a:off x="2098675" y="4267201"/>
            <a:ext cx="7938" cy="923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7"/>
          <p:cNvCxnSpPr/>
          <p:nvPr/>
        </p:nvCxnSpPr>
        <p:spPr>
          <a:xfrm>
            <a:off x="2057400" y="4221164"/>
            <a:ext cx="6091238" cy="34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0" name="pole tekstowe 22"/>
          <p:cNvSpPr txBox="1">
            <a:spLocks noChangeArrowheads="1"/>
          </p:cNvSpPr>
          <p:nvPr/>
        </p:nvSpPr>
        <p:spPr bwMode="auto">
          <a:xfrm>
            <a:off x="2122489" y="4802188"/>
            <a:ext cx="20732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Trebuchet MS" panose="020B0603020202020204" pitchFamily="34" charset="0"/>
              </a:rPr>
              <a:t>Przyjęcie zwierząt </a:t>
            </a:r>
          </a:p>
        </p:txBody>
      </p:sp>
      <p:sp>
        <p:nvSpPr>
          <p:cNvPr id="18441" name="pole tekstowe 24"/>
          <p:cNvSpPr txBox="1">
            <a:spLocks noChangeArrowheads="1"/>
          </p:cNvSpPr>
          <p:nvPr/>
        </p:nvSpPr>
        <p:spPr bwMode="auto">
          <a:xfrm>
            <a:off x="2098675" y="4302126"/>
            <a:ext cx="5671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latin typeface="Trebuchet MS" panose="020B0603020202020204" pitchFamily="34" charset="0"/>
              </a:rPr>
              <a:t>Nadzór POWIATOWEGO INSPEKTORA DS. BEZPIECZEŃSTWA ŻYWNOŚCI</a:t>
            </a:r>
          </a:p>
        </p:txBody>
      </p:sp>
      <p:sp>
        <p:nvSpPr>
          <p:cNvPr id="18442" name="pole tekstowe 25"/>
          <p:cNvSpPr txBox="1">
            <a:spLocks noChangeArrowheads="1"/>
          </p:cNvSpPr>
          <p:nvPr/>
        </p:nvSpPr>
        <p:spPr bwMode="auto">
          <a:xfrm>
            <a:off x="8166101" y="3168651"/>
            <a:ext cx="146495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latin typeface="Trebuchet MS" panose="020B0603020202020204" pitchFamily="34" charset="0"/>
              </a:rPr>
              <a:t>Nadzór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latin typeface="Trebuchet MS" panose="020B0603020202020204" pitchFamily="34" charset="0"/>
              </a:rPr>
              <a:t>POWIATOWEGO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latin typeface="Trebuchet MS" panose="020B0603020202020204" pitchFamily="34" charset="0"/>
              </a:rPr>
              <a:t>INSPEKTORA DS.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latin typeface="Trebuchet MS" panose="020B0603020202020204" pitchFamily="34" charset="0"/>
              </a:rPr>
              <a:t>UTYLIZACJI</a:t>
            </a:r>
          </a:p>
        </p:txBody>
      </p:sp>
      <p:cxnSp>
        <p:nvCxnSpPr>
          <p:cNvPr id="29" name="Straight Connector 7"/>
          <p:cNvCxnSpPr/>
          <p:nvPr/>
        </p:nvCxnSpPr>
        <p:spPr>
          <a:xfrm flipH="1">
            <a:off x="8148639" y="3168650"/>
            <a:ext cx="148272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"/>
          <p:cNvCxnSpPr>
            <a:stCxn id="18447" idx="0"/>
          </p:cNvCxnSpPr>
          <p:nvPr/>
        </p:nvCxnSpPr>
        <p:spPr>
          <a:xfrm flipH="1" flipV="1">
            <a:off x="8158164" y="3105151"/>
            <a:ext cx="8730" cy="18907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7"/>
          <p:cNvCxnSpPr/>
          <p:nvPr/>
        </p:nvCxnSpPr>
        <p:spPr>
          <a:xfrm>
            <a:off x="9647238" y="3103563"/>
            <a:ext cx="0" cy="141446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6" name="pole tekstowe 68"/>
          <p:cNvSpPr txBox="1">
            <a:spLocks noChangeArrowheads="1"/>
          </p:cNvSpPr>
          <p:nvPr/>
        </p:nvSpPr>
        <p:spPr bwMode="auto">
          <a:xfrm>
            <a:off x="4899025" y="4854575"/>
            <a:ext cx="730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Trebuchet MS" panose="020B0603020202020204" pitchFamily="34" charset="0"/>
              </a:rPr>
              <a:t>Ubój</a:t>
            </a:r>
          </a:p>
        </p:txBody>
      </p:sp>
      <p:sp>
        <p:nvSpPr>
          <p:cNvPr id="18447" name="pole tekstowe 69"/>
          <p:cNvSpPr txBox="1">
            <a:spLocks noChangeArrowheads="1"/>
          </p:cNvSpPr>
          <p:nvPr/>
        </p:nvSpPr>
        <p:spPr bwMode="auto">
          <a:xfrm>
            <a:off x="7356475" y="4995863"/>
            <a:ext cx="16208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Trebuchet MS" panose="020B0603020202020204" pitchFamily="34" charset="0"/>
              </a:rPr>
              <a:t>Magazyn UPPZ</a:t>
            </a:r>
          </a:p>
        </p:txBody>
      </p:sp>
      <p:sp>
        <p:nvSpPr>
          <p:cNvPr id="18448" name="pole tekstowe 72"/>
          <p:cNvSpPr txBox="1">
            <a:spLocks noChangeArrowheads="1"/>
          </p:cNvSpPr>
          <p:nvPr/>
        </p:nvSpPr>
        <p:spPr bwMode="auto">
          <a:xfrm>
            <a:off x="8150225" y="4622800"/>
            <a:ext cx="16208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Trebuchet MS" panose="020B0603020202020204" pitchFamily="34" charset="0"/>
              </a:rPr>
              <a:t>Dokumentacja</a:t>
            </a:r>
          </a:p>
        </p:txBody>
      </p:sp>
      <p:cxnSp>
        <p:nvCxnSpPr>
          <p:cNvPr id="81" name="Straight Connector 7"/>
          <p:cNvCxnSpPr/>
          <p:nvPr/>
        </p:nvCxnSpPr>
        <p:spPr>
          <a:xfrm>
            <a:off x="8148639" y="4518026"/>
            <a:ext cx="1531937" cy="1587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ipsa 17"/>
          <p:cNvSpPr/>
          <p:nvPr/>
        </p:nvSpPr>
        <p:spPr>
          <a:xfrm rot="16200000">
            <a:off x="7412833" y="3768725"/>
            <a:ext cx="2225675" cy="2309812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802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7528" y="260649"/>
            <a:ext cx="8424936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Century Gothic" panose="020B0502020202020204" pitchFamily="34" charset="0"/>
              </a:rPr>
              <a:t>Kontrola rzeźni przez Inspektora ds. Utylizacji – główne zadania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861204" y="1556792"/>
            <a:ext cx="8378200" cy="480116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1800" dirty="0">
                <a:latin typeface="Century Gothic" panose="020B0502020202020204" pitchFamily="34" charset="0"/>
              </a:rPr>
              <a:t>Kontrola dokumentacji handlowej</a:t>
            </a:r>
          </a:p>
          <a:p>
            <a:pPr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1800" dirty="0">
                <a:latin typeface="Century Gothic" panose="020B0502020202020204" pitchFamily="34" charset="0"/>
              </a:rPr>
              <a:t>Kontrola uprawnień podmiotów:</a:t>
            </a:r>
          </a:p>
          <a:p>
            <a:pPr>
              <a:buNone/>
              <a:defRPr/>
            </a:pPr>
            <a:r>
              <a:rPr lang="pl-PL" altLang="pl-PL" sz="1800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pl-PL" altLang="pl-PL" sz="1800" dirty="0">
                <a:latin typeface="Calibri" pitchFamily="34" charset="0"/>
                <a:cs typeface="Calibri" pitchFamily="34" charset="0"/>
              </a:rPr>
              <a:t>- </a:t>
            </a:r>
            <a:r>
              <a:rPr lang="pl-PL" altLang="pl-PL" sz="1800" dirty="0">
                <a:latin typeface="Century Gothic" pitchFamily="34" charset="0"/>
                <a:cs typeface="Calibri" pitchFamily="34" charset="0"/>
              </a:rPr>
              <a:t>transportujących UPPZ</a:t>
            </a:r>
          </a:p>
          <a:p>
            <a:pPr>
              <a:buNone/>
              <a:defRPr/>
            </a:pPr>
            <a:r>
              <a:rPr lang="pl-PL" altLang="pl-PL" sz="1800" dirty="0">
                <a:latin typeface="Century Gothic" pitchFamily="34" charset="0"/>
                <a:cs typeface="Calibri" pitchFamily="34" charset="0"/>
              </a:rPr>
              <a:t>	- odbierających UPPZ</a:t>
            </a:r>
          </a:p>
          <a:p>
            <a:pPr>
              <a:buNone/>
              <a:defRPr/>
            </a:pPr>
            <a:endParaRPr lang="pl-PL" sz="1800" dirty="0">
              <a:latin typeface="Century Gothic" pitchFamily="34" charset="0"/>
            </a:endParaRPr>
          </a:p>
          <a:p>
            <a:pPr>
              <a:defRPr/>
            </a:pPr>
            <a:r>
              <a:rPr lang="pl-PL" altLang="pl-PL" sz="1800" dirty="0">
                <a:latin typeface="Century Gothic" pitchFamily="34" charset="0"/>
                <a:cs typeface="Calibri" pitchFamily="34" charset="0"/>
              </a:rPr>
              <a:t>Kontrola warunków przechowywania UPPZ przed wysyłką oraz częstotliwości prowadzonych wysyłek</a:t>
            </a: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1800" dirty="0">
                <a:latin typeface="Century Gothic" panose="020B0502020202020204" pitchFamily="34" charset="0"/>
              </a:rPr>
              <a:t>Kontrola wagi powstających w rzeźni  i  wysyłanych UPPZ, w stosunku do liczby ubijanych zwierząt (bilans)</a:t>
            </a:r>
          </a:p>
          <a:p>
            <a:pPr>
              <a:buFontTx/>
              <a:buChar char="-"/>
              <a:defRPr/>
            </a:pPr>
            <a:endParaRPr lang="pl-PL" altLang="pl-PL" sz="1800" dirty="0">
              <a:latin typeface="Century Gothic" pitchFamily="34" charset="0"/>
              <a:cs typeface="Calibri" pitchFamily="34" charset="0"/>
            </a:endParaRPr>
          </a:p>
          <a:p>
            <a:pPr>
              <a:buNone/>
              <a:defRPr/>
            </a:pPr>
            <a:endParaRPr lang="pl-PL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9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535713"/>
              </p:ext>
            </p:extLst>
          </p:nvPr>
        </p:nvGraphicFramePr>
        <p:xfrm>
          <a:off x="1919288" y="260351"/>
          <a:ext cx="8280400" cy="6357941"/>
        </p:xfrm>
        <a:graphic>
          <a:graphicData uri="http://schemas.openxmlformats.org/drawingml/2006/table">
            <a:tbl>
              <a:tblPr/>
              <a:tblGrid>
                <a:gridCol w="1117600"/>
                <a:gridCol w="919162"/>
                <a:gridCol w="950913"/>
                <a:gridCol w="950912"/>
                <a:gridCol w="950913"/>
                <a:gridCol w="950912"/>
                <a:gridCol w="815975"/>
                <a:gridCol w="815975"/>
                <a:gridCol w="808038"/>
              </a:tblGrid>
              <a:tr h="50320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Gatunek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Waga żywca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(kg)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Z wagi żywca (kg)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Z tuszy (kg)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Razem UPPZ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</a:tr>
              <a:tr h="46986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Tusza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Skóra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UPPZ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Mięso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UPPZ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6083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SRM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nie - SRM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6986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Bydło 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&lt;30 </a:t>
                      </a:r>
                      <a:r>
                        <a:rPr kumimoji="0" lang="pl-PL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mż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630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380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26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13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211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286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94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318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46986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100%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60%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4%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34%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45%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15%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50%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46986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Bydło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 &gt;30 </a:t>
                      </a:r>
                      <a:r>
                        <a:rPr kumimoji="0" lang="pl-PL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mż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604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303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25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40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236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222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81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357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46986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100%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50%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4%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7%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39%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37%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13%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59%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46986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Trzoda chlewna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100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78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22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55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23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45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46986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100%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78%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22%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55%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23%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30 %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50320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Owce/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kozy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55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34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8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13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25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9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22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46986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100%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62%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14%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24%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45%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16%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40%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46986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Drób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3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2.25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0.75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2.25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0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0,75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56193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100%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75%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25%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75%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0%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25%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marL="68533" marR="6853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161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/>
          <p:cNvSpPr>
            <a:spLocks noGrp="1"/>
          </p:cNvSpPr>
          <p:nvPr>
            <p:ph type="title"/>
          </p:nvPr>
        </p:nvSpPr>
        <p:spPr>
          <a:xfrm>
            <a:off x="1282700" y="1492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altLang="en-US" sz="2000" b="1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Przykładowe przeważenia bydła w zakresie kontroli uzysku SRM oraz innych produktów pochodzenia zwierzęcego</a:t>
            </a:r>
            <a:r>
              <a:rPr lang="pl-PL" altLang="en-US" sz="20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/>
            </a:r>
            <a:br>
              <a:rPr lang="pl-PL" altLang="en-US" sz="20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</a:br>
            <a:endParaRPr lang="pl-PL" altLang="en-US" sz="2000" dirty="0"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466068"/>
              </p:ext>
            </p:extLst>
          </p:nvPr>
        </p:nvGraphicFramePr>
        <p:xfrm>
          <a:off x="1041400" y="1041405"/>
          <a:ext cx="10198100" cy="5702294"/>
        </p:xfrm>
        <a:graphic>
          <a:graphicData uri="http://schemas.openxmlformats.org/drawingml/2006/table">
            <a:tbl>
              <a:tblPr/>
              <a:tblGrid>
                <a:gridCol w="3088545"/>
                <a:gridCol w="2211162"/>
                <a:gridCol w="2370508"/>
                <a:gridCol w="2527885"/>
              </a:tblGrid>
              <a:tr h="2193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3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Gatunek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Bydło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Bydło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Bydło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Płeć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XY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XY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XY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Wiek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21 m-</a:t>
                      </a:r>
                      <a:r>
                        <a:rPr kumimoji="0" lang="pl-PL" alt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cy</a:t>
                      </a:r>
                      <a:r>
                        <a:rPr kumimoji="0" lang="pl-PL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23 m-ce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28 m-cy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Rasa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HO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RW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MM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Waga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710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505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613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Głowa z językiem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23,70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20,7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Głowa bez języka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22,10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18,7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19,1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Język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1,60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1,3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1,6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Ośrodek (cały)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22,10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13,5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16,15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Serce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2,85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2,4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2,15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Płuca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4,15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2,65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3,4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Wątroba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10,15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5,65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6,8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Śledziona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1,40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1,1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0,9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Racice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11,70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9,1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9,7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Ogon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1,25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0,9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Żołądek z treścią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63,75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74,65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118,05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Żołądek bez treści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25,15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25,15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32,9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Jelita z treścią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35,05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23,7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42,85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Jelita po oczyszczeniu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18,35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14.95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18,55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Krezka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4,50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4,1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3,2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Krew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23,20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-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19,1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Skóra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58,85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41,7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47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Nerki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1,60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0,9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Rdzeń kręgowy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0,20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0,2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0,15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319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just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Miejsce wkłucia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2,80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1,55 </a:t>
                      </a:r>
                      <a:endParaRPr kumimoji="0" lang="pl-PL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ts val="15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1,35 </a:t>
                      </a:r>
                      <a:endParaRPr kumimoji="0" lang="pl-PL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487" marR="39487" marT="723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30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2"/>
          <p:cNvSpPr txBox="1">
            <a:spLocks noChangeArrowheads="1"/>
          </p:cNvSpPr>
          <p:nvPr/>
        </p:nvSpPr>
        <p:spPr bwMode="auto">
          <a:xfrm>
            <a:off x="1860551" y="228601"/>
            <a:ext cx="8424863" cy="646113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en-US" sz="3600" dirty="0">
                <a:latin typeface="Century Gothic" panose="020B0502020202020204" pitchFamily="34" charset="0"/>
              </a:rPr>
              <a:t>Rutynowe działania</a:t>
            </a:r>
          </a:p>
        </p:txBody>
      </p:sp>
      <p:sp>
        <p:nvSpPr>
          <p:cNvPr id="73731" name="Symbol zastępczy zawartości 2"/>
          <p:cNvSpPr txBox="1">
            <a:spLocks/>
          </p:cNvSpPr>
          <p:nvPr/>
        </p:nvSpPr>
        <p:spPr bwMode="auto">
          <a:xfrm>
            <a:off x="1860550" y="2349501"/>
            <a:ext cx="8229600" cy="26638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endParaRPr lang="pl-PL" altLang="en-US" sz="2800" dirty="0">
              <a:latin typeface="Century Gothic" panose="020B050202020202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pl-PL" altLang="en-US" sz="2800" dirty="0">
                <a:latin typeface="Century Gothic" panose="020B0502020202020204" pitchFamily="34" charset="0"/>
              </a:rPr>
              <a:t>Cross </a:t>
            </a:r>
            <a:r>
              <a:rPr lang="pl-PL" altLang="en-US" sz="2800" dirty="0" err="1">
                <a:latin typeface="Century Gothic" panose="020B0502020202020204" pitchFamily="34" charset="0"/>
              </a:rPr>
              <a:t>checking</a:t>
            </a:r>
            <a:r>
              <a:rPr lang="pl-PL" altLang="en-US" sz="2800" dirty="0">
                <a:latin typeface="Century Gothic" panose="020B0502020202020204" pitchFamily="34" charset="0"/>
              </a:rPr>
              <a:t> – mailowe/telefoniczne sprawdzenie krzyżowe między PIW - PIW czy towar dotarł do punktu przeznaczenia, wskazanego na dokumencie handlowym</a:t>
            </a:r>
          </a:p>
        </p:txBody>
      </p:sp>
    </p:spTree>
    <p:extLst>
      <p:ext uri="{BB962C8B-B14F-4D97-AF65-F5344CB8AC3E}">
        <p14:creationId xmlns:p14="http://schemas.microsoft.com/office/powerpoint/2010/main" val="42748734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Box 2"/>
          <p:cNvSpPr txBox="1">
            <a:spLocks noChangeArrowheads="1"/>
          </p:cNvSpPr>
          <p:nvPr/>
        </p:nvSpPr>
        <p:spPr bwMode="auto">
          <a:xfrm>
            <a:off x="1847851" y="260351"/>
            <a:ext cx="8424863" cy="646113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en-US" sz="3600" dirty="0">
                <a:latin typeface="Century Gothic" panose="020B0502020202020204" pitchFamily="34" charset="0"/>
              </a:rPr>
              <a:t>Rutynowe działania</a:t>
            </a:r>
          </a:p>
        </p:txBody>
      </p:sp>
      <p:sp>
        <p:nvSpPr>
          <p:cNvPr id="75779" name="Symbol zastępczy zawartości 2"/>
          <p:cNvSpPr txBox="1">
            <a:spLocks/>
          </p:cNvSpPr>
          <p:nvPr/>
        </p:nvSpPr>
        <p:spPr bwMode="auto">
          <a:xfrm>
            <a:off x="1860550" y="2349501"/>
            <a:ext cx="8229600" cy="26638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endParaRPr lang="pl-PL" altLang="en-US" sz="2800" dirty="0">
              <a:latin typeface="Century Gothic" panose="020B050202020202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pl-PL" altLang="en-US" sz="2800" dirty="0">
                <a:latin typeface="Century Gothic" panose="020B0502020202020204" pitchFamily="34" charset="0"/>
              </a:rPr>
              <a:t>Wyrywkowa kontrola przesyłek w oparciu o dodatkowe dokumenty przewozowe  tj. np. CMR, WZ, FV</a:t>
            </a:r>
          </a:p>
        </p:txBody>
      </p:sp>
    </p:spTree>
    <p:extLst>
      <p:ext uri="{BB962C8B-B14F-4D97-AF65-F5344CB8AC3E}">
        <p14:creationId xmlns:p14="http://schemas.microsoft.com/office/powerpoint/2010/main" val="11311751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altLang="en-US" sz="1800" dirty="0">
                <a:solidFill>
                  <a:srgbClr val="FF0000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Wylewanie krwi pochodzącej z uboju do ścieków komunalnych, lub też przekazywanie jej do podmiotów nieuprawnionych, jest niedopuszczalne !!! </a:t>
            </a:r>
          </a:p>
          <a:p>
            <a:pPr marL="0" indent="0"/>
            <a:endParaRPr lang="pl-PL" altLang="en-US" dirty="0" smtClean="0"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126693"/>
              </p:ext>
            </p:extLst>
          </p:nvPr>
        </p:nvGraphicFramePr>
        <p:xfrm>
          <a:off x="736599" y="2819398"/>
          <a:ext cx="10464801" cy="3357564"/>
        </p:xfrm>
        <a:graphic>
          <a:graphicData uri="http://schemas.openxmlformats.org/drawingml/2006/table">
            <a:tbl>
              <a:tblPr/>
              <a:tblGrid>
                <a:gridCol w="3676390"/>
                <a:gridCol w="3678675"/>
                <a:gridCol w="3109736"/>
              </a:tblGrid>
              <a:tr h="55959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Zwierzęta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Ilość </a:t>
                      </a:r>
                      <a:r>
                        <a:rPr kumimoji="0" lang="pl-PL" altLang="en-US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uzyskanej</a:t>
                      </a: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 krwi w stosunku do masy (%)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55959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żywca przed ubojem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tuszy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595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Buhaje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2,24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4,62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95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Woły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2,48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4,95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95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Krowy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2,56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5,86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95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Cielęta</a:t>
                      </a:r>
                      <a:endParaRPr kumimoji="0" lang="pl-PL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3,53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latin typeface="Century Gothic" panose="020B050202020202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5,84</a:t>
                      </a:r>
                      <a:endParaRPr kumimoji="0" lang="pl-PL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2"/>
          <p:cNvSpPr txBox="1"/>
          <p:nvPr/>
        </p:nvSpPr>
        <p:spPr>
          <a:xfrm>
            <a:off x="1562478" y="374630"/>
            <a:ext cx="9353172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altLang="en-US" sz="2800" dirty="0">
                <a:latin typeface="Century Gothic" panose="020B0502020202020204" pitchFamily="34" charset="0"/>
              </a:rPr>
              <a:t>Kontrola zagospodarowania krwi </a:t>
            </a:r>
            <a:r>
              <a:rPr lang="en-US" altLang="en-US" sz="2800" dirty="0" err="1">
                <a:latin typeface="Century Gothic" panose="020B0502020202020204" pitchFamily="34" charset="0"/>
              </a:rPr>
              <a:t>na</a:t>
            </a:r>
            <a:r>
              <a:rPr lang="en-US" altLang="en-US" sz="2800" dirty="0">
                <a:latin typeface="Century Gothic" panose="020B0502020202020204" pitchFamily="34" charset="0"/>
              </a:rPr>
              <a:t> </a:t>
            </a:r>
            <a:r>
              <a:rPr lang="en-US" altLang="en-US" sz="2800" dirty="0" err="1">
                <a:latin typeface="Century Gothic" panose="020B0502020202020204" pitchFamily="34" charset="0"/>
              </a:rPr>
              <a:t>poziomie</a:t>
            </a:r>
            <a:r>
              <a:rPr lang="en-US" altLang="en-US" sz="2800" dirty="0">
                <a:latin typeface="Century Gothic" panose="020B0502020202020204" pitchFamily="34" charset="0"/>
              </a:rPr>
              <a:t> </a:t>
            </a:r>
            <a:r>
              <a:rPr lang="en-US" altLang="en-US" sz="2800" dirty="0" err="1">
                <a:latin typeface="Century Gothic" panose="020B0502020202020204" pitchFamily="34" charset="0"/>
              </a:rPr>
              <a:t>rze</a:t>
            </a:r>
            <a:r>
              <a:rPr lang="pl-PL" altLang="en-US" sz="2800" dirty="0" err="1">
                <a:latin typeface="Century Gothic" panose="020B0502020202020204" pitchFamily="34" charset="0"/>
              </a:rPr>
              <a:t>źni</a:t>
            </a:r>
            <a:r>
              <a:rPr lang="pl-PL" altLang="en-US" sz="2800" dirty="0">
                <a:latin typeface="Century Gothic" panose="020B0502020202020204" pitchFamily="34" charset="0"/>
              </a:rPr>
              <a:t/>
            </a:r>
            <a:br>
              <a:rPr lang="pl-PL" altLang="en-US" sz="2800" dirty="0">
                <a:latin typeface="Century Gothic" panose="020B0502020202020204" pitchFamily="34" charset="0"/>
              </a:rPr>
            </a:br>
            <a:endParaRPr lang="pl-PL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16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txBody>
          <a:bodyPr/>
          <a:lstStyle/>
          <a:p>
            <a:r>
              <a:rPr lang="pl-PL" altLang="en-US" sz="3200" b="1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Nieprawidłowości stwierdzone w 2015 r. (rzeźnie)</a:t>
            </a:r>
            <a:r>
              <a:rPr lang="pl-PL" altLang="en-US" sz="2800" b="1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 </a:t>
            </a:r>
            <a:endParaRPr lang="pl-PL" altLang="en-US" sz="2800" b="1" dirty="0"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52501" y="1417638"/>
            <a:ext cx="9421814" cy="4530725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folHlink"/>
              </a:buClr>
            </a:pPr>
            <a:endParaRPr lang="pl-PL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>
              <a:buClr>
                <a:schemeClr val="folHlink"/>
              </a:buClr>
            </a:pPr>
            <a:endParaRPr lang="pl-PL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>
              <a:buClr>
                <a:schemeClr val="folHlink"/>
              </a:buClr>
            </a:pP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nieprawidłowo prowadzona dokumentacja, brak możliwości śledzenia przepływu UPPZ</a:t>
            </a:r>
          </a:p>
          <a:p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niewłaściwie, niedokładnie wypełniane dokumenty handlowe i ich niewłaściwe wzory tych </a:t>
            </a:r>
            <a:r>
              <a:rPr lang="pl-PL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dokumentów</a:t>
            </a:r>
          </a:p>
          <a:p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brak kontroli wagi/ilości UPPZ</a:t>
            </a:r>
          </a:p>
          <a:p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zbyt długie przetrzymywanie UPPZ i nie dostarczanie ich do zakładów utylizacyjnych niezwłocznie</a:t>
            </a:r>
          </a:p>
          <a:p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nieprawidłowa kategoryzacja niektórych UPPZ (jelita z treścią, krew)</a:t>
            </a:r>
          </a:p>
          <a:p>
            <a:endParaRPr lang="pl-PL" altLang="en-US" dirty="0">
              <a:latin typeface="Trebuchet MS" panose="020B0603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518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1981200" y="381001"/>
            <a:ext cx="8229600" cy="923925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Co </a:t>
            </a:r>
            <a:r>
              <a:rPr lang="en-US" altLang="en-US" dirty="0" err="1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przedstawia</a:t>
            </a:r>
            <a:r>
              <a:rPr lang="en-US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 dirty="0" err="1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zdjęcie</a:t>
            </a:r>
            <a:r>
              <a:rPr lang="en-US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?</a:t>
            </a:r>
            <a:r>
              <a:rPr lang="pl-PL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/>
            </a:r>
            <a:br>
              <a:rPr lang="pl-PL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</a:br>
            <a:r>
              <a:rPr lang="pl-PL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Która to kategoria?</a:t>
            </a:r>
            <a:endParaRPr lang="en-US" altLang="en-US" dirty="0" smtClean="0"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81923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5" b="13805"/>
          <a:stretch>
            <a:fillRect/>
          </a:stretch>
        </p:blipFill>
        <p:spPr>
          <a:xfrm>
            <a:off x="1054100" y="1557338"/>
            <a:ext cx="9969500" cy="4538662"/>
          </a:xfrm>
        </p:spPr>
      </p:pic>
    </p:spTree>
    <p:extLst>
      <p:ext uri="{BB962C8B-B14F-4D97-AF65-F5344CB8AC3E}">
        <p14:creationId xmlns:p14="http://schemas.microsoft.com/office/powerpoint/2010/main" val="3258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en-US" b="1" dirty="0" smtClean="0">
                <a:solidFill>
                  <a:schemeClr val="tx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Bezgrzebieniowce</a:t>
            </a:r>
            <a:r>
              <a:rPr lang="pl-PL" altLang="en-US" dirty="0" smtClean="0">
                <a:solidFill>
                  <a:schemeClr val="tx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 (</a:t>
            </a:r>
            <a:r>
              <a:rPr lang="pl-PL" altLang="en-US" dirty="0" err="1" smtClean="0">
                <a:solidFill>
                  <a:schemeClr val="tx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Ratitae</a:t>
            </a:r>
            <a:r>
              <a:rPr lang="pl-PL" altLang="en-US" dirty="0" smtClean="0">
                <a:solidFill>
                  <a:schemeClr val="tx1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) </a:t>
            </a:r>
            <a:endParaRPr lang="pl-PL" altLang="en-US" dirty="0" smtClean="0">
              <a:latin typeface="Trebuchet MS" panose="020B0603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8286" y="1756229"/>
            <a:ext cx="107986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termin odnoszący się do grupy ptaków cechujących się </a:t>
            </a:r>
            <a:r>
              <a:rPr lang="pl-PL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brakiem grzebienia na mostku. 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Systematycznie pokrywają się z </a:t>
            </a:r>
            <a:r>
              <a:rPr lang="pl-PL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nadrzędem </a:t>
            </a:r>
            <a:r>
              <a:rPr lang="pl-PL" altLang="en-US" dirty="0" err="1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paleognatyczne</a:t>
            </a:r>
            <a:r>
              <a:rPr lang="pl-PL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. 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Zaprzestano używania terminu bezgrzebieniowce w systematyce z uwagi na to, że wiele innych ptaków wtórnie </a:t>
            </a:r>
            <a:r>
              <a:rPr lang="pl-PL" altLang="en-US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niezdolnych do lotu, 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a będących bliskimi krewnymi ptaków latających, również nie posiada grzebienia.</a:t>
            </a:r>
          </a:p>
          <a:p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Do </a:t>
            </a: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</a:rPr>
              <a:t>bezgrzebieniowych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 zalicza się:</a:t>
            </a:r>
          </a:p>
          <a:p>
            <a:endParaRPr lang="pl-PL" altLang="en-US" dirty="0">
              <a:latin typeface="Century Gothic" panose="020B0502020202020204" pitchFamily="34" charset="0"/>
              <a:ea typeface="ＭＳ Ｐゴシック" panose="020B0600070205080204" pitchFamily="34" charset="-128"/>
              <a:hlinkClick r:id="rId2" tooltip="Kazuarow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  <a:hlinkClick r:id="rId2" tooltip="Kazuarowe"/>
              </a:rPr>
              <a:t>kazuarowe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 (</a:t>
            </a: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</a:rPr>
              <a:t>Casuariformes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  <a:hlinkClick r:id="rId3" tooltip="Kiwi"/>
              </a:rPr>
              <a:t>kiwi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 (</a:t>
            </a: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</a:rPr>
              <a:t>Apterygiformes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  <a:hlinkClick r:id="rId4" tooltip="Nandu"/>
              </a:rPr>
              <a:t>nandu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 (</a:t>
            </a: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</a:rPr>
              <a:t>Rheiformes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  <a:hlinkClick r:id="rId5" tooltip="Strusie"/>
              </a:rPr>
              <a:t>strusie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 (</a:t>
            </a: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</a:rPr>
              <a:t>Struthioniformes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  <a:hlinkClick r:id="rId6" tooltip="Mamutaki"/>
              </a:rPr>
              <a:t>mamutaki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 (</a:t>
            </a: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</a:rPr>
              <a:t>Aepyornithiformes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) 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  <a:hlinkClick r:id="rId7" tooltip="Moa"/>
              </a:rPr>
              <a:t>Dinornithiformes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 †</a:t>
            </a:r>
          </a:p>
          <a:p>
            <a:pPr>
              <a:buFontTx/>
              <a:buNone/>
            </a:pPr>
            <a:endParaRPr lang="pl-PL" altLang="en-US" dirty="0"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			</a:t>
            </a:r>
            <a:r>
              <a:rPr lang="pl-PL" altLang="en-US" b="1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+ SSAKI = Kat. 2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13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232288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przetwórczych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Planowane zmiany </a:t>
            </a:r>
            <a:r>
              <a:rPr lang="pl-PL" altLang="pl-PL" dirty="0" err="1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2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en-US" sz="36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Materiały K1 </a:t>
            </a:r>
            <a:r>
              <a:rPr lang="pl-PL" altLang="en-US" sz="3600" dirty="0">
                <a:solidFill>
                  <a:srgbClr val="33CC3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art. 8</a:t>
            </a:r>
            <a:r>
              <a:rPr lang="pl-PL" altLang="en-US" sz="36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 R.1069/2009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defRPr/>
            </a:pPr>
            <a:endParaRPr lang="pl-PL" altLang="en-US" sz="2000" dirty="0">
              <a:solidFill>
                <a:srgbClr val="E01500"/>
              </a:solidFill>
              <a:latin typeface="Century Gothic" panose="020B0502020202020204" pitchFamily="34" charset="0"/>
              <a:ea typeface="ＭＳ Ｐゴシック" pitchFamily="34" charset="-128"/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pl-PL" altLang="en-US" sz="2000" dirty="0">
                <a:solidFill>
                  <a:srgbClr val="E01500"/>
                </a:solidFill>
                <a:latin typeface="Century Gothic" panose="020B0502020202020204" pitchFamily="34" charset="0"/>
                <a:ea typeface="ＭＳ Ｐゴシック" pitchFamily="34" charset="-128"/>
              </a:rPr>
              <a:t>Lista materiałów Kategorii 1</a:t>
            </a: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 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ryzyko związane z prionami (TSE)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materiał szczególnego ryzyka (</a:t>
            </a:r>
            <a:r>
              <a:rPr lang="pl-PL" altLang="en-US" sz="2000" dirty="0">
                <a:solidFill>
                  <a:srgbClr val="E01500"/>
                </a:solidFill>
                <a:latin typeface="Century Gothic" panose="020B0502020202020204" pitchFamily="34" charset="0"/>
                <a:ea typeface="ＭＳ Ｐゴシック" pitchFamily="34" charset="-128"/>
              </a:rPr>
              <a:t>SRM</a:t>
            </a: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)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wykrycie substancji niedozwolonych,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padłe zwierzęta domowe, egzotyczne, doświadczalne, laboratoryjne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pozostałości z kratek ściekowych z ubojni 6 mm (tam gdzie K1)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odpady gastronomiczne ze środków transportu międzynarodowego,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pl-PL" altLang="en-US" sz="2000" dirty="0">
                <a:latin typeface="Century Gothic" panose="020B0502020202020204" pitchFamily="34" charset="0"/>
                <a:ea typeface="ＭＳ Ｐゴシック" pitchFamily="34" charset="-128"/>
              </a:rPr>
              <a:t>mieszaniny 1, 2 i 3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pl-PL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34" charset="0"/>
                <a:ea typeface="ＭＳ Ｐゴシック" pitchFamily="34" charset="-128"/>
              </a:rPr>
              <a:t>								</a:t>
            </a:r>
            <a:endParaRPr lang="pl-PL" altLang="en-US" sz="2000" dirty="0">
              <a:latin typeface="Century Gothic" panose="020B0502020202020204" pitchFamily="34" charset="0"/>
              <a:ea typeface="ＭＳ Ｐゴシック" pitchFamily="34" charset="-128"/>
            </a:endParaRPr>
          </a:p>
        </p:txBody>
      </p:sp>
      <p:pic>
        <p:nvPicPr>
          <p:cNvPr id="30724" name="Picture 4" descr="j03190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5589589"/>
            <a:ext cx="1817688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904289" y="5229226"/>
            <a:ext cx="935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n-GB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34" charset="0"/>
              </a:rPr>
              <a:t>TSEs</a:t>
            </a:r>
          </a:p>
        </p:txBody>
      </p:sp>
      <p:sp>
        <p:nvSpPr>
          <p:cNvPr id="6" name="Elipsa 5"/>
          <p:cNvSpPr/>
          <p:nvPr/>
        </p:nvSpPr>
        <p:spPr>
          <a:xfrm>
            <a:off x="4796590" y="3160295"/>
            <a:ext cx="850232" cy="593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26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en-US" dirty="0" smtClean="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SRM - podstawa prawna</a:t>
            </a:r>
          </a:p>
        </p:txBody>
      </p:sp>
      <p:sp>
        <p:nvSpPr>
          <p:cNvPr id="31747" name="Symbol zastępczy zawartości 2"/>
          <p:cNvSpPr>
            <a:spLocks noGrp="1"/>
          </p:cNvSpPr>
          <p:nvPr>
            <p:ph idx="1"/>
          </p:nvPr>
        </p:nvSpPr>
        <p:spPr>
          <a:xfrm>
            <a:off x="1846036" y="1920875"/>
            <a:ext cx="8229600" cy="3989388"/>
          </a:xfrm>
          <a:solidFill>
            <a:schemeClr val="bg2"/>
          </a:solidFill>
          <a:ln>
            <a:solidFill>
              <a:srgbClr val="00B0F0"/>
            </a:solidFill>
          </a:ln>
          <a:effectLst/>
        </p:spPr>
        <p:txBody>
          <a:bodyPr/>
          <a:lstStyle/>
          <a:p>
            <a:pPr algn="just" eaLnBrk="1" hangingPunct="1"/>
            <a:endParaRPr lang="pl-PL" altLang="en-US" sz="2400" dirty="0">
              <a:ea typeface="ＭＳ Ｐゴシック" panose="020B0600070205080204" pitchFamily="34" charset="-128"/>
            </a:endParaRPr>
          </a:p>
          <a:p>
            <a:pPr algn="just" eaLnBrk="1" hangingPunct="1">
              <a:buFontTx/>
              <a:buNone/>
            </a:pPr>
            <a:endParaRPr lang="pl-PL" altLang="en-US" sz="2400" dirty="0">
              <a:ea typeface="ＭＳ Ｐゴシック" panose="020B0600070205080204" pitchFamily="34" charset="-128"/>
            </a:endParaRPr>
          </a:p>
          <a:p>
            <a:pPr algn="ctr" eaLnBrk="1" hangingPunct="1">
              <a:buFontTx/>
              <a:buNone/>
            </a:pPr>
            <a:r>
              <a:rPr lang="pl-PL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	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Rozporządzenie Parlamentu Europejskiego</a:t>
            </a:r>
            <a:b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</a:b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i Rady (WE) nr </a:t>
            </a:r>
            <a:r>
              <a:rPr lang="pl-PL" altLang="en-US" b="1" dirty="0">
                <a:solidFill>
                  <a:srgbClr val="FF0000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999/2001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 z dnia 22 maja 2001 r. ustanawiające zasady dotyczące zapobiegania, kontroli i zwalczania niektórych przenośnych gąbczastych encefalopatii (z </a:t>
            </a: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</a:rPr>
              <a:t>późn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. </a:t>
            </a:r>
            <a:r>
              <a:rPr lang="pl-PL" altLang="en-US" dirty="0" err="1">
                <a:latin typeface="Century Gothic" panose="020B0502020202020204" pitchFamily="34" charset="0"/>
                <a:ea typeface="ＭＳ Ｐゴシック" panose="020B0600070205080204" pitchFamily="34" charset="-128"/>
              </a:rPr>
              <a:t>zm</a:t>
            </a: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algn="just" eaLnBrk="1" hangingPunct="1"/>
            <a:endParaRPr lang="pl-PL" altLang="en-US" sz="2400" dirty="0"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pl-PL" altLang="en-US" sz="2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146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1817688"/>
            <a:ext cx="7561263" cy="5040312"/>
          </a:xfrm>
        </p:spPr>
        <p:txBody>
          <a:bodyPr/>
          <a:lstStyle/>
          <a:p>
            <a:pPr algn="l">
              <a:lnSpc>
                <a:spcPct val="80000"/>
              </a:lnSpc>
              <a:spcAft>
                <a:spcPts val="2400"/>
              </a:spcAft>
            </a:pPr>
            <a:r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	</a:t>
            </a:r>
          </a:p>
          <a:p>
            <a:pPr algn="l">
              <a:lnSpc>
                <a:spcPct val="80000"/>
              </a:lnSpc>
              <a:spcAft>
                <a:spcPts val="2400"/>
              </a:spcAft>
            </a:pPr>
            <a:endParaRPr lang="en-US" altLang="en-US" smtClean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981200" y="152401"/>
            <a:ext cx="83883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en-US" b="1">
                <a:solidFill>
                  <a:schemeClr val="accent2"/>
                </a:solidFill>
              </a:rPr>
              <a:t>SRM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en-US" b="1">
                <a:solidFill>
                  <a:schemeClr val="accent2"/>
                </a:solidFill>
              </a:rPr>
              <a:t>					</a:t>
            </a:r>
            <a:endParaRPr lang="en-US" altLang="en-US" b="1">
              <a:solidFill>
                <a:schemeClr val="accent2"/>
              </a:solidFill>
            </a:endParaRPr>
          </a:p>
        </p:txBody>
      </p:sp>
      <p:pic>
        <p:nvPicPr>
          <p:cNvPr id="33796" name="Picture 8" descr="sr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38200"/>
            <a:ext cx="7924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85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/>
          </p:nvPr>
        </p:nvSpPr>
        <p:spPr>
          <a:xfrm>
            <a:off x="1949115" y="162343"/>
            <a:ext cx="8153400" cy="639762"/>
          </a:xfrm>
        </p:spPr>
        <p:txBody>
          <a:bodyPr/>
          <a:lstStyle/>
          <a:p>
            <a:r>
              <a:rPr lang="pl-PL" altLang="en-US" sz="2400" b="1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Wykaz SRM u bydła, owiec i kóz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7048172"/>
              </p:ext>
            </p:extLst>
          </p:nvPr>
        </p:nvGraphicFramePr>
        <p:xfrm>
          <a:off x="1856874" y="701296"/>
          <a:ext cx="8229600" cy="48006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251460">
                <a:tc gridSpan="2"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BYDŁO</a:t>
                      </a:r>
                      <a:endParaRPr kumimoji="0" lang="pl-PL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839" marR="628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W każdym wieku</a:t>
                      </a:r>
                      <a:endParaRPr kumimoji="0" lang="pl-PL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839" marR="628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migdałki</a:t>
                      </a:r>
                      <a:endParaRPr kumimoji="0" lang="pl-PL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jelita – ostatni czterometrowy odcinek jelita cienkiego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jelito ślepe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krezka</a:t>
                      </a:r>
                      <a:endParaRPr kumimoji="0" lang="pl-PL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839" marR="628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3851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Powyżej 12 miesięcy życia</a:t>
                      </a:r>
                      <a:endParaRPr kumimoji="0" lang="pl-PL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839" marR="628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czaszka</a:t>
                      </a:r>
                      <a:r>
                        <a:rPr kumimoji="0" lang="pl-PL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 łącznie z mózgiem i gałkami ocznymi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z wyłączeniem</a:t>
                      </a:r>
                      <a:r>
                        <a:rPr kumimoji="0" lang="pl-PL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: żuchwy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rdzeń</a:t>
                      </a: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 kręgowy</a:t>
                      </a:r>
                      <a:endParaRPr kumimoji="0" lang="pl-PL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839" marR="628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7703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Powyżej 30 miesięcy życia</a:t>
                      </a:r>
                      <a:endParaRPr kumimoji="0" lang="pl-PL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839" marR="628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tabLst>
                          <a:tab pos="92075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92075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92075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92075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92075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92075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92075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92075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920750" algn="l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20750" algn="l"/>
                        </a:tabLst>
                      </a:pPr>
                      <a:r>
                        <a:rPr kumimoji="0" lang="pl-PL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Kręgosłup, </a:t>
                      </a:r>
                      <a:r>
                        <a:rPr kumimoji="0" lang="pl-PL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wraz ze zwojami korzonków grzbietowych, </a:t>
                      </a:r>
                      <a:br>
                        <a:rPr kumimoji="0" lang="pl-PL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</a:br>
                      <a:r>
                        <a:rPr kumimoji="0" lang="pl-PL" altLang="en-US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z wyłączeniem</a:t>
                      </a:r>
                      <a:r>
                        <a:rPr kumimoji="0" lang="pl-PL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 marL="0" marR="0" lvl="0" indent="225425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920750" algn="l"/>
                        </a:tabLst>
                      </a:pPr>
                      <a:r>
                        <a:rPr kumimoji="0" lang="pl-PL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kręgów ogonowych,</a:t>
                      </a:r>
                    </a:p>
                    <a:p>
                      <a:pPr marL="0" marR="0" lvl="0" indent="225425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920750" algn="l"/>
                        </a:tabLst>
                      </a:pPr>
                      <a:r>
                        <a:rPr kumimoji="0" lang="pl-PL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wyrostków poprzecznych i kolczystych kręgów: szyjnych, piersiowych i lędźwiowych,</a:t>
                      </a:r>
                    </a:p>
                    <a:p>
                      <a:pPr marL="0" marR="0" lvl="0" indent="225425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920750" algn="l"/>
                        </a:tabLst>
                      </a:pPr>
                      <a:r>
                        <a:rPr kumimoji="0" lang="pl-PL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środkowego grzebienia krzyżowego wraz ze skrzydłami kości</a:t>
                      </a:r>
                    </a:p>
                  </a:txBody>
                  <a:tcPr marL="62839" marR="628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948385"/>
              </p:ext>
            </p:extLst>
          </p:nvPr>
        </p:nvGraphicFramePr>
        <p:xfrm>
          <a:off x="1856874" y="5334000"/>
          <a:ext cx="8229600" cy="15240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254000">
                <a:tc gridSpan="2"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OWCE I KOZY</a:t>
                      </a:r>
                      <a:endParaRPr kumimoji="0" lang="pl-PL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548" marR="4654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08000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W każdym wieku</a:t>
                      </a:r>
                      <a:endParaRPr kumimoji="0" lang="pl-PL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548" marR="4654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śledziona</a:t>
                      </a:r>
                      <a:endParaRPr kumimoji="0" lang="pl-PL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jelito kręte </a:t>
                      </a:r>
                      <a:r>
                        <a:rPr kumimoji="0" lang="pl-PL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(biodrowe)</a:t>
                      </a:r>
                    </a:p>
                  </a:txBody>
                  <a:tcPr marL="46548" marR="4654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>
                      <a:lvl1pPr indent="22542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225425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Powyżej 12 miesięcy życia lub mające wyrżnięty z dziąsła stały siekacz</a:t>
                      </a:r>
                      <a:endParaRPr kumimoji="0" lang="pl-PL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6548" marR="4654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migdałki</a:t>
                      </a:r>
                      <a:endParaRPr kumimoji="0" lang="pl-PL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rdzeń kręgowy</a:t>
                      </a:r>
                      <a:endParaRPr kumimoji="0" lang="pl-PL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pl-PL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czaszka</a:t>
                      </a:r>
                      <a:r>
                        <a:rPr kumimoji="0" lang="pl-PL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itchFamily="34" charset="0"/>
                          <a:cs typeface="Times New Roman" pitchFamily="18" charset="0"/>
                        </a:rPr>
                        <a:t> łącznie z mózgiem i gałkami ocznymi</a:t>
                      </a:r>
                    </a:p>
                  </a:txBody>
                  <a:tcPr marL="46548" marR="4654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Elipsa 5"/>
          <p:cNvSpPr/>
          <p:nvPr/>
        </p:nvSpPr>
        <p:spPr>
          <a:xfrm rot="16200000">
            <a:off x="6274576" y="-1008543"/>
            <a:ext cx="1576682" cy="5220951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36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232288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przetwórczych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Planowane zmiany </a:t>
            </a:r>
            <a:r>
              <a:rPr lang="pl-PL" altLang="pl-PL" dirty="0" err="1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84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ymbol zastępczy zawartości 3"/>
          <p:cNvSpPr>
            <a:spLocks noGrp="1"/>
          </p:cNvSpPr>
          <p:nvPr>
            <p:ph idx="1"/>
          </p:nvPr>
        </p:nvSpPr>
        <p:spPr>
          <a:xfrm>
            <a:off x="637309" y="1108364"/>
            <a:ext cx="11208327" cy="5611091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  <a:defRPr/>
            </a:pPr>
            <a:endParaRPr lang="pl-PL" altLang="pl-PL" sz="1400" dirty="0"/>
          </a:p>
          <a:p>
            <a:pPr algn="just">
              <a:buFontTx/>
              <a:buChar char="-"/>
              <a:defRPr/>
            </a:pPr>
            <a:endParaRPr lang="pl-PL" altLang="pl-PL" sz="1400" dirty="0"/>
          </a:p>
          <a:p>
            <a:pPr marL="0" indent="0">
              <a:buNone/>
              <a:defRPr/>
            </a:pPr>
            <a:endParaRPr lang="pl-PL" altLang="pl-PL" sz="1400" dirty="0"/>
          </a:p>
          <a:p>
            <a:pPr marL="0" indent="0">
              <a:buNone/>
              <a:defRPr/>
            </a:pPr>
            <a:endParaRPr lang="pl-PL" altLang="pl-PL" sz="1400" dirty="0"/>
          </a:p>
        </p:txBody>
      </p:sp>
      <p:sp>
        <p:nvSpPr>
          <p:cNvPr id="7" name="TextBox 1"/>
          <p:cNvSpPr txBox="1"/>
          <p:nvPr/>
        </p:nvSpPr>
        <p:spPr>
          <a:xfrm>
            <a:off x="838200" y="282575"/>
            <a:ext cx="93345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Century Gothic" panose="020B0502020202020204" pitchFamily="34" charset="0"/>
              </a:rPr>
              <a:t>Powołanie Zespołu ds. UPPZ przy </a:t>
            </a:r>
            <a:r>
              <a:rPr lang="pl-PL" sz="3600" dirty="0" err="1" smtClean="0">
                <a:latin typeface="Century Gothic" panose="020B0502020202020204" pitchFamily="34" charset="0"/>
              </a:rPr>
              <a:t>MRiRW</a:t>
            </a:r>
            <a:endParaRPr lang="pl-PL"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5527" y="1330036"/>
            <a:ext cx="11637818" cy="563231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l-PL" altLang="pl-PL" dirty="0">
                <a:latin typeface="Century Gothic" panose="020B0502020202020204" pitchFamily="34" charset="0"/>
              </a:rPr>
              <a:t>W dniu 15 marca 2016 r. zarządzeniem nr 9 </a:t>
            </a:r>
            <a:r>
              <a:rPr lang="pl-PL" altLang="pl-PL" dirty="0" err="1" smtClean="0">
                <a:latin typeface="Century Gothic" panose="020B0502020202020204" pitchFamily="34" charset="0"/>
              </a:rPr>
              <a:t>MRiRW</a:t>
            </a:r>
            <a:r>
              <a:rPr lang="pl-PL" altLang="pl-PL" dirty="0" smtClean="0">
                <a:latin typeface="Century Gothic" panose="020B0502020202020204" pitchFamily="34" charset="0"/>
              </a:rPr>
              <a:t> </a:t>
            </a:r>
            <a:r>
              <a:rPr lang="pl-PL" altLang="pl-PL" dirty="0">
                <a:latin typeface="Century Gothic" panose="020B0502020202020204" pitchFamily="34" charset="0"/>
              </a:rPr>
              <a:t>powoła Zespół ds. Produktów Ubocznych pochodzenia zwierzęcego, który będzie organem pomocniczym Ministra.</a:t>
            </a:r>
          </a:p>
          <a:p>
            <a:pPr algn="just">
              <a:defRPr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pl-PL" altLang="pl-PL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Do zadań zespołu należy</a:t>
            </a:r>
            <a:r>
              <a:rPr lang="pl-PL" altLang="pl-PL" dirty="0">
                <a:latin typeface="Century Gothic" panose="020B0502020202020204" pitchFamily="34" charset="0"/>
              </a:rPr>
              <a:t> </a:t>
            </a:r>
            <a:r>
              <a:rPr lang="pl-PL" altLang="pl-PL" dirty="0" smtClean="0">
                <a:latin typeface="Century Gothic" panose="020B0502020202020204" pitchFamily="34" charset="0"/>
              </a:rPr>
              <a:t>przedstawianie opinii, ocen i propozycji  Ministrowi Rolnictwa, </a:t>
            </a:r>
            <a:r>
              <a:rPr lang="pl-PL" altLang="pl-PL" dirty="0">
                <a:latin typeface="Century Gothic" panose="020B0502020202020204" pitchFamily="34" charset="0"/>
              </a:rPr>
              <a:t>dotyczących w </a:t>
            </a:r>
            <a:r>
              <a:rPr lang="pl-PL" altLang="pl-PL" dirty="0" smtClean="0">
                <a:latin typeface="Century Gothic" panose="020B0502020202020204" pitchFamily="34" charset="0"/>
              </a:rPr>
              <a:t>szczególności:</a:t>
            </a: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l-PL" altLang="pl-PL" dirty="0">
                <a:latin typeface="Century Gothic" panose="020B0502020202020204" pitchFamily="34" charset="0"/>
              </a:rPr>
              <a:t>bezpiecznego usuwania </a:t>
            </a:r>
            <a:r>
              <a:rPr lang="pl-PL" altLang="pl-PL" dirty="0" smtClean="0">
                <a:latin typeface="Century Gothic" panose="020B0502020202020204" pitchFamily="34" charset="0"/>
              </a:rPr>
              <a:t>UPPZ</a:t>
            </a: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l-PL" altLang="pl-PL" dirty="0">
                <a:latin typeface="Century Gothic" panose="020B0502020202020204" pitchFamily="34" charset="0"/>
              </a:rPr>
              <a:t>bieżących problemów dotyczących usuwania tych produktów 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l-PL" altLang="pl-PL" dirty="0" smtClean="0">
                <a:latin typeface="Century Gothic" panose="020B0502020202020204" pitchFamily="34" charset="0"/>
              </a:rPr>
              <a:t>zmian </a:t>
            </a:r>
            <a:r>
              <a:rPr lang="pl-PL" altLang="pl-PL" dirty="0">
                <a:latin typeface="Century Gothic" panose="020B0502020202020204" pitchFamily="34" charset="0"/>
              </a:rPr>
              <a:t>w prawodawstwie krajowym i UE</a:t>
            </a:r>
          </a:p>
          <a:p>
            <a:pPr algn="just">
              <a:buFontTx/>
              <a:buChar char="-"/>
              <a:defRPr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pl-PL" altLang="pl-PL" b="1" dirty="0">
                <a:solidFill>
                  <a:srgbClr val="00B050"/>
                </a:solidFill>
                <a:latin typeface="Century Gothic" panose="020B0502020202020204" pitchFamily="34" charset="0"/>
              </a:rPr>
              <a:t>W skład Zespołu wchodzą: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l-PL" altLang="pl-PL" dirty="0" smtClean="0">
                <a:latin typeface="Century Gothic" panose="020B0502020202020204" pitchFamily="34" charset="0"/>
              </a:rPr>
              <a:t>V-ce </a:t>
            </a:r>
            <a:r>
              <a:rPr lang="pl-PL" altLang="pl-PL" dirty="0">
                <a:latin typeface="Century Gothic" panose="020B0502020202020204" pitchFamily="34" charset="0"/>
              </a:rPr>
              <a:t>minister Rolnictwa jako Przewodniczący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l-PL" altLang="pl-PL" dirty="0">
                <a:latin typeface="Century Gothic" panose="020B0502020202020204" pitchFamily="34" charset="0"/>
              </a:rPr>
              <a:t>2 przedstawicieli </a:t>
            </a:r>
            <a:r>
              <a:rPr lang="pl-PL" altLang="pl-PL" dirty="0" err="1">
                <a:latin typeface="Century Gothic" panose="020B0502020202020204" pitchFamily="34" charset="0"/>
              </a:rPr>
              <a:t>BPFiU</a:t>
            </a: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l-PL" altLang="pl-PL" dirty="0">
                <a:latin typeface="Century Gothic" panose="020B0502020202020204" pitchFamily="34" charset="0"/>
              </a:rPr>
              <a:t>2 przedstawicieli </a:t>
            </a:r>
            <a:r>
              <a:rPr lang="pl-PL" altLang="pl-PL" dirty="0" err="1">
                <a:latin typeface="Century Gothic" panose="020B0502020202020204" pitchFamily="34" charset="0"/>
              </a:rPr>
              <a:t>DBŻiW</a:t>
            </a: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l-PL" altLang="pl-PL" dirty="0">
                <a:latin typeface="Century Gothic" panose="020B0502020202020204" pitchFamily="34" charset="0"/>
              </a:rPr>
              <a:t>Po 1 przedstawicielu Ministerstwa Środowiska, Głównego Inspektoratu Sanitarnego, Związku Pracodawców Przemysłu Utylizacyjnego, </a:t>
            </a:r>
            <a:r>
              <a:rPr lang="pl-PL" altLang="pl-PL" dirty="0" err="1">
                <a:latin typeface="Century Gothic" panose="020B0502020202020204" pitchFamily="34" charset="0"/>
              </a:rPr>
              <a:t>Animal</a:t>
            </a:r>
            <a:r>
              <a:rPr lang="pl-PL" altLang="pl-PL" dirty="0">
                <a:latin typeface="Century Gothic" panose="020B0502020202020204" pitchFamily="34" charset="0"/>
              </a:rPr>
              <a:t> By - Products Polski Związek Przetwórców </a:t>
            </a:r>
          </a:p>
          <a:p>
            <a:pPr algn="just">
              <a:defRPr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algn="just">
              <a:defRPr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pl-PL" altLang="pl-PL" dirty="0">
                <a:latin typeface="Century Gothic" panose="020B0502020202020204" pitchFamily="34" charset="0"/>
              </a:rPr>
              <a:t>W dniu 7 kwietnia 2016 odbyło się pierwsze inauguracyjne posiedzenie Zespołu. </a:t>
            </a:r>
            <a:endParaRPr lang="pl-PL" altLang="pl-PL" dirty="0" smtClean="0"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pl-PL" altLang="pl-PL" dirty="0" smtClean="0">
                <a:latin typeface="Century Gothic" panose="020B0502020202020204" pitchFamily="34" charset="0"/>
              </a:rPr>
              <a:t>Posiedzenia </a:t>
            </a:r>
            <a:r>
              <a:rPr lang="pl-PL" altLang="pl-PL" dirty="0">
                <a:latin typeface="Century Gothic" panose="020B0502020202020204" pitchFamily="34" charset="0"/>
              </a:rPr>
              <a:t>odbywać się będą raz na kwartał.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463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ymbol zastępczy zawartości 3"/>
          <p:cNvSpPr>
            <a:spLocks noGrp="1"/>
          </p:cNvSpPr>
          <p:nvPr>
            <p:ph idx="1"/>
          </p:nvPr>
        </p:nvSpPr>
        <p:spPr>
          <a:xfrm>
            <a:off x="838200" y="1493838"/>
            <a:ext cx="9239250" cy="4411662"/>
          </a:xfr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pl-PL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K</a:t>
            </a:r>
            <a:r>
              <a:rPr lang="pl-PL" sz="1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to powinien </a:t>
            </a:r>
            <a:r>
              <a:rPr lang="pl-PL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nadawać numer DH – podmiot zbywający, przewoźnik czy pośrednik biorący udział w obrocie? </a:t>
            </a:r>
          </a:p>
          <a:p>
            <a:pPr>
              <a:buFont typeface="Wingdings" panose="05000000000000000000" pitchFamily="2" charset="2"/>
              <a:buAutoNum type="arabicPeriod"/>
              <a:defRPr/>
            </a:pPr>
            <a:endParaRPr lang="pl-PL" sz="1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1800" dirty="0">
                <a:latin typeface="Century Gothic" panose="020B0502020202020204" pitchFamily="34" charset="0"/>
              </a:rPr>
              <a:t>Ustawodawca nie określił w czyich kompetencjach i obowiązkach leży nadawanie numeru DH.</a:t>
            </a:r>
          </a:p>
          <a:p>
            <a:pPr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1800" dirty="0">
                <a:latin typeface="Century Gothic" panose="020B0502020202020204" pitchFamily="34" charset="0"/>
              </a:rPr>
              <a:t>W praktyce numer ten nadaje np. rzeźnia, zakłady rozbiory, zakłady pośrednie.</a:t>
            </a:r>
          </a:p>
          <a:p>
            <a:pPr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1800" dirty="0">
                <a:latin typeface="Century Gothic" panose="020B0502020202020204" pitchFamily="34" charset="0"/>
              </a:rPr>
              <a:t>W przypadku rolnika najczęściej numer taki nadaje zakład utylizacyjny, odbierający padłe zwierzęta bo i on w imieniu rolnika bardzo często wypełnia ten dokument.</a:t>
            </a:r>
          </a:p>
          <a:p>
            <a:pPr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1800" dirty="0">
                <a:latin typeface="Century Gothic" panose="020B0502020202020204" pitchFamily="34" charset="0"/>
              </a:rPr>
              <a:t>W przypadku, jeśli zakład utylizacyjny nie nadaje numeru, to jednak archiwizując te dokumenty nadając im własną kolejność i numerację - zgodnie z własnymi procedurami wewnętrznymi.</a:t>
            </a:r>
          </a:p>
          <a:p>
            <a:pPr marL="0" indent="0">
              <a:buNone/>
              <a:defRPr/>
            </a:pPr>
            <a:endParaRPr lang="pl-PL" sz="1400" dirty="0">
              <a:latin typeface="Trebuchet MS" panose="020B0603020202020204" pitchFamily="34" charset="0"/>
            </a:endParaRPr>
          </a:p>
          <a:p>
            <a:pPr marL="0" indent="0">
              <a:buNone/>
              <a:defRPr/>
            </a:pPr>
            <a:endParaRPr lang="pl-PL" sz="1400" dirty="0"/>
          </a:p>
          <a:p>
            <a:pPr>
              <a:buFontTx/>
              <a:buChar char="-"/>
              <a:defRPr/>
            </a:pPr>
            <a:endParaRPr lang="pl-PL" sz="1400" dirty="0"/>
          </a:p>
        </p:txBody>
      </p:sp>
      <p:pic>
        <p:nvPicPr>
          <p:cNvPr id="4" name="Picture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450" y="351631"/>
            <a:ext cx="1922462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0"/>
          <p:cNvSpPr>
            <a:spLocks noChangeArrowheads="1"/>
          </p:cNvSpPr>
          <p:nvPr/>
        </p:nvSpPr>
        <p:spPr bwMode="auto">
          <a:xfrm>
            <a:off x="10260806" y="707231"/>
            <a:ext cx="1555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Commercial </a:t>
            </a:r>
          </a:p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document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38200" y="282575"/>
            <a:ext cx="5054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Century Gothic" panose="020B0502020202020204" pitchFamily="34" charset="0"/>
              </a:rPr>
              <a:t>Dokument handlowy</a:t>
            </a:r>
            <a:endParaRPr lang="pl-PL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2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ymbol zastępczy zawartości 3"/>
          <p:cNvSpPr>
            <a:spLocks noGrp="1"/>
          </p:cNvSpPr>
          <p:nvPr>
            <p:ph idx="1"/>
          </p:nvPr>
        </p:nvSpPr>
        <p:spPr>
          <a:xfrm>
            <a:off x="774700" y="1690687"/>
            <a:ext cx="9302750" cy="4411662"/>
          </a:xfr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pl-PL" sz="1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Jaki </a:t>
            </a:r>
            <a:r>
              <a:rPr lang="pl-PL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podaje się numer rejestracyjny samochodu: czy nr rej. samochodu, którym podmiot zbywający dostarczył </a:t>
            </a:r>
            <a:r>
              <a:rPr lang="pl-PL" sz="1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UPPZ do </a:t>
            </a:r>
            <a:r>
              <a:rPr lang="pl-PL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zakładu pośredniego, czy nr rej. samochodu przewoźnika, który odbiera ten produkt z zakładu pośredniego, czy też nr rej. samochodu pośrednika  biorącego udział w obrocie?</a:t>
            </a:r>
          </a:p>
          <a:p>
            <a:pPr>
              <a:buFont typeface="Wingdings" panose="05000000000000000000" pitchFamily="2" charset="2"/>
              <a:buAutoNum type="arabicPeriod"/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1800" dirty="0">
                <a:latin typeface="Century Gothic" panose="020B0502020202020204" pitchFamily="34" charset="0"/>
              </a:rPr>
              <a:t>W DH powinien zostać wpisany numer rejestracyjny samochodu, który fizycznie odebrał UPPZ/PP. </a:t>
            </a:r>
          </a:p>
          <a:p>
            <a:pPr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pl-PL" sz="1800" dirty="0">
                <a:latin typeface="Century Gothic" panose="020B0502020202020204" pitchFamily="34" charset="0"/>
              </a:rPr>
              <a:t>W przypadku przeładunków wynikających z sytuacji nagłych, można dopisać numer rejestracyjny nowego środka transportu, na który nastąpił przeładunek. Na odwrocie dokumentu można zaznaczyć przyczynę zmiany numeru rejestracyjnego środka transportu.</a:t>
            </a:r>
          </a:p>
          <a:p>
            <a:pPr marL="0" indent="0">
              <a:buNone/>
              <a:defRPr/>
            </a:pPr>
            <a:endParaRPr lang="pl-PL" sz="1800" dirty="0">
              <a:latin typeface="Century Gothic" panose="020B0502020202020204" pitchFamily="34" charset="0"/>
            </a:endParaRPr>
          </a:p>
          <a:p>
            <a:pPr>
              <a:buFontTx/>
              <a:buChar char="-"/>
              <a:defRPr/>
            </a:pPr>
            <a:endParaRPr lang="pl-PL" sz="1800" dirty="0">
              <a:latin typeface="Century Gothic" panose="020B0502020202020204" pitchFamily="34" charset="0"/>
            </a:endParaRPr>
          </a:p>
        </p:txBody>
      </p:sp>
      <p:pic>
        <p:nvPicPr>
          <p:cNvPr id="4" name="Picture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450" y="351631"/>
            <a:ext cx="1922462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774700" y="638175"/>
            <a:ext cx="5054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Century Gothic" panose="020B0502020202020204" pitchFamily="34" charset="0"/>
              </a:rPr>
              <a:t>Dokument handlowy</a:t>
            </a:r>
            <a:endParaRPr lang="pl-PL" sz="3600" dirty="0">
              <a:latin typeface="Century Gothic" panose="020B0502020202020204" pitchFamily="34" charset="0"/>
            </a:endParaRPr>
          </a:p>
        </p:txBody>
      </p:sp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10260806" y="707231"/>
            <a:ext cx="1555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Commercial </a:t>
            </a:r>
          </a:p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document</a:t>
            </a:r>
          </a:p>
        </p:txBody>
      </p:sp>
    </p:spTree>
    <p:extLst>
      <p:ext uri="{BB962C8B-B14F-4D97-AF65-F5344CB8AC3E}">
        <p14:creationId xmlns:p14="http://schemas.microsoft.com/office/powerpoint/2010/main" val="380080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450" y="351631"/>
            <a:ext cx="1922462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838200" y="282575"/>
            <a:ext cx="5054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Century Gothic" panose="020B0502020202020204" pitchFamily="34" charset="0"/>
              </a:rPr>
              <a:t>Dokument handlowy</a:t>
            </a:r>
            <a:endParaRPr lang="pl-PL" sz="3600" dirty="0">
              <a:latin typeface="Century Gothic" panose="020B0502020202020204" pitchFamily="34" charset="0"/>
            </a:endParaRPr>
          </a:p>
        </p:txBody>
      </p:sp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10260806" y="707231"/>
            <a:ext cx="1555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Commercial </a:t>
            </a:r>
          </a:p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document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31673" y="3588327"/>
            <a:ext cx="3851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372336"/>
            <a:ext cx="9545782" cy="5078313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dirty="0">
                <a:solidFill>
                  <a:srgbClr val="FF0000"/>
                </a:solidFill>
                <a:latin typeface="Century Gothic" panose="020B0502020202020204" pitchFamily="34" charset="0"/>
              </a:rPr>
              <a:t>- kto określa rodzaj materiału </a:t>
            </a:r>
            <a:r>
              <a:rPr lang="pl-PL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? </a:t>
            </a:r>
            <a:r>
              <a:rPr lang="pl-PL" b="1" dirty="0">
                <a:solidFill>
                  <a:srgbClr val="FF0000"/>
                </a:solidFill>
                <a:latin typeface="Century Gothic" panose="020B0502020202020204" pitchFamily="34" charset="0"/>
              </a:rPr>
              <a:t>(najpewniej jedynie podmiot zbywający materiał do utylizacji jest w stanie go zakwalifikować do odpowiedniej  kategorii). UPPZ poubojowe zasadniczo zalicza się  do kategorii 3 natomiast z zawartością treści przewodu pokarmowego do kat. 2 W takich przypadkach takiej informacji potrzebnej do odpowiedniego sklasyfikowania materiału nie posiada podmiot odbierający. </a:t>
            </a:r>
          </a:p>
          <a:p>
            <a:pPr>
              <a:buFont typeface="Wingdings" panose="05000000000000000000" pitchFamily="2" charset="2"/>
              <a:buAutoNum type="arabicPeriod"/>
              <a:defRPr/>
            </a:pPr>
            <a:endParaRPr lang="pl-PL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dirty="0">
                <a:latin typeface="Century Gothic" panose="020B0502020202020204" pitchFamily="34" charset="0"/>
              </a:rPr>
              <a:t>Kategoria UPPZ określana jest przez zbywającego, ponieważ to on dokonuje segregacji i rozdziału surowców zgodnie z obowiązującymi przepisami. </a:t>
            </a:r>
            <a:endParaRPr lang="pl-PL" dirty="0" smtClean="0">
              <a:latin typeface="Century Gothic" panose="020B0502020202020204" pitchFamily="34" charset="0"/>
            </a:endParaRPr>
          </a:p>
          <a:p>
            <a:pPr>
              <a:defRPr/>
            </a:pPr>
            <a:endParaRPr lang="pl-PL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dirty="0">
                <a:latin typeface="Century Gothic" panose="020B0502020202020204" pitchFamily="34" charset="0"/>
              </a:rPr>
              <a:t>Przypadki fałszerstw np. zasypanie pełnych jelit wieprzowych czystym materiałem kategorii 3 (co ujawnia się zwykle po rozładunku na muldzie) należy zgłaszać jako reklamację do zakładu, z którego pochodził materiał.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pl-PL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dirty="0">
                <a:latin typeface="Century Gothic" panose="020B0502020202020204" pitchFamily="34" charset="0"/>
              </a:rPr>
              <a:t>Można też „poinformować” </a:t>
            </a:r>
            <a:r>
              <a:rPr lang="pl-PL" dirty="0">
                <a:latin typeface="Century Gothic" panose="020B0502020202020204" pitchFamily="34" charset="0"/>
                <a:sym typeface="Wingdings" panose="05000000000000000000" pitchFamily="2" charset="2"/>
              </a:rPr>
              <a:t></a:t>
            </a:r>
            <a:r>
              <a:rPr lang="pl-PL" dirty="0">
                <a:latin typeface="Century Gothic" panose="020B0502020202020204" pitchFamily="34" charset="0"/>
              </a:rPr>
              <a:t> PLW, który nadzoruje dany zakład pochodzenia surowca, a ten zgodnie z obowiązującymi przepisami o karach nałoży grzywnę za nieprawidłową segregację w wysokości 11 tys. zł. Jeżeli masa materiału przekraczała 1000 kg.    </a:t>
            </a:r>
          </a:p>
        </p:txBody>
      </p:sp>
    </p:spTree>
    <p:extLst>
      <p:ext uri="{BB962C8B-B14F-4D97-AF65-F5344CB8AC3E}">
        <p14:creationId xmlns:p14="http://schemas.microsoft.com/office/powerpoint/2010/main" val="103263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450" y="351631"/>
            <a:ext cx="1922462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838200" y="282575"/>
            <a:ext cx="5054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Century Gothic" panose="020B0502020202020204" pitchFamily="34" charset="0"/>
              </a:rPr>
              <a:t>Dokument handlowy</a:t>
            </a:r>
            <a:endParaRPr lang="pl-PL" sz="3600" dirty="0">
              <a:latin typeface="Century Gothic" panose="020B0502020202020204" pitchFamily="34" charset="0"/>
            </a:endParaRPr>
          </a:p>
        </p:txBody>
      </p:sp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10260806" y="707231"/>
            <a:ext cx="1555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Commercial </a:t>
            </a:r>
          </a:p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document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0048" y="1708990"/>
            <a:ext cx="9637401" cy="341632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dirty="0">
                <a:solidFill>
                  <a:srgbClr val="FF0000"/>
                </a:solidFill>
                <a:latin typeface="Century Gothic" panose="020B0502020202020204" pitchFamily="34" charset="0"/>
              </a:rPr>
              <a:t>- w jaki sposób wskazać liczbę zwłok padłych zwierząt (np. padłych norek) ? Podmiot nabywający lub przewoźnik nie </a:t>
            </a:r>
            <a:r>
              <a:rPr lang="pl-PL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są w </a:t>
            </a:r>
            <a:r>
              <a:rPr lang="pl-PL" b="1" dirty="0">
                <a:solidFill>
                  <a:srgbClr val="FF0000"/>
                </a:solidFill>
                <a:latin typeface="Century Gothic" panose="020B0502020202020204" pitchFamily="34" charset="0"/>
              </a:rPr>
              <a:t>stanie zweryfikować ilości sztuk tych zwierząt podanych przez podmiot zbywający. Zdarzają się przypadki, że podmiot zbywający w ogóle nie podaje liczby </a:t>
            </a:r>
            <a:r>
              <a:rPr lang="pl-PL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tuszek. </a:t>
            </a:r>
            <a:r>
              <a:rPr lang="pl-PL" b="1" dirty="0">
                <a:solidFill>
                  <a:srgbClr val="FF0000"/>
                </a:solidFill>
                <a:latin typeface="Century Gothic" panose="020B0502020202020204" pitchFamily="34" charset="0"/>
              </a:rPr>
              <a:t>Jednak </a:t>
            </a:r>
            <a:r>
              <a:rPr lang="pl-PL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PLW za </a:t>
            </a:r>
            <a:r>
              <a:rPr lang="pl-PL" b="1" dirty="0">
                <a:solidFill>
                  <a:srgbClr val="FF0000"/>
                </a:solidFill>
                <a:latin typeface="Century Gothic" panose="020B0502020202020204" pitchFamily="34" charset="0"/>
              </a:rPr>
              <a:t>brak tej informacji obwiniają podmiot nabywający, który sam nie jest w stanie tego określić. Wydaje się więc zasadnym to, że w  takich przypadkach powinno się określać jedynie gatunek padłego zwierzęcia, tak jak to jest wymagane w przypadku drobiu.</a:t>
            </a:r>
          </a:p>
          <a:p>
            <a:pPr>
              <a:buFont typeface="Wingdings" panose="05000000000000000000" pitchFamily="2" charset="2"/>
              <a:buAutoNum type="arabicPeriod"/>
              <a:defRPr/>
            </a:pPr>
            <a:endParaRPr lang="pl-PL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dirty="0">
                <a:latin typeface="Century Gothic" panose="020B0502020202020204" pitchFamily="34" charset="0"/>
              </a:rPr>
              <a:t>Wydaje się , ze określenie liczby sztuk tuszek norek jest stosunkowo proste. Odbieramy 6 ton UPPZ (tuszek norki). 6 ton dzielimy na 1,5 kg (średnio) co oznacza że odebraliśmy ok. 4000 tuszek.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748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806" y="351631"/>
            <a:ext cx="1739106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838200" y="282575"/>
            <a:ext cx="5054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Century Gothic" panose="020B0502020202020204" pitchFamily="34" charset="0"/>
              </a:rPr>
              <a:t>Dokument handlowy</a:t>
            </a:r>
            <a:endParaRPr lang="pl-PL" sz="3600" dirty="0">
              <a:latin typeface="Century Gothic" panose="020B0502020202020204" pitchFamily="34" charset="0"/>
            </a:endParaRPr>
          </a:p>
        </p:txBody>
      </p:sp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10260806" y="707231"/>
            <a:ext cx="1555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Commercial </a:t>
            </a:r>
          </a:p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document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7817" y="1027906"/>
            <a:ext cx="10210801" cy="590931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rgbClr val="FF0000"/>
                </a:solidFill>
                <a:latin typeface="Trebuchet MS" panose="020B0603020202020204" pitchFamily="34" charset="0"/>
              </a:rPr>
              <a:t>w dokumencie handlowym znajduje się rubryka, w którą wpisuje się dane „Pośrednika” biorącego udział w obrocie: jego nazwę, adres i weterynaryjny numer identyfikacyjny. Brak jest jednak w tym fragmencie tego dokumentu miejsca na jego (pośrednika) podpis. Stwarza to poważne problemy, biorąc pod uwagę to, iż DH w transakcjach finansowych stanowi podstawę do wystawienia faktury VAT.  Ponadto w żadnym przepisie towarzyszącym </a:t>
            </a:r>
            <a:r>
              <a:rPr lang="pl-PL" altLang="pl-PL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DH nie </a:t>
            </a:r>
            <a:r>
              <a:rPr lang="pl-PL" altLang="pl-PL" b="1" dirty="0">
                <a:solidFill>
                  <a:srgbClr val="FF0000"/>
                </a:solidFill>
                <a:latin typeface="Trebuchet MS" panose="020B0603020202020204" pitchFamily="34" charset="0"/>
              </a:rPr>
              <a:t>zdefiniowano pojęcia „Pośrednika” biorącego udział w obrocie. Czy są to wyłącznie zatwierdzone zakłady pośrednie, czy też inne podmioty pośredniczące w obrocie ubocznymi produktami pochodzenia zwierzęcego ?</a:t>
            </a:r>
          </a:p>
          <a:p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Nie </a:t>
            </a:r>
            <a:r>
              <a:rPr lang="pl-PL" altLang="pl-PL" dirty="0">
                <a:latin typeface="Century Gothic" panose="020B0502020202020204" pitchFamily="34" charset="0"/>
              </a:rPr>
              <a:t>należy mylić „zakładu pośredniego” z „pośrednikiem w handlu”.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Zakład pośredni służy do czasowego przechowywania nieprzetworzonych UPOPZ, przed ich wysyłką do ostatecznego miejsca przetwarzania.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Pośrednik w handlu to podmiot (najczęściej o charakterze czysto handlowym) który dokonuje obrotu papierowego UPPZ/PP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 </a:t>
            </a:r>
            <a:r>
              <a:rPr lang="pl-PL" altLang="pl-PL" dirty="0">
                <a:latin typeface="Century Gothic" panose="020B0502020202020204" pitchFamily="34" charset="0"/>
              </a:rPr>
              <a:t>praktycznego punktu widzenia bardzo często nie jest możliwe uzyskanie podpisu pośrednika w handlu - „papierowego”. Jak wynika z praktyki pośrednik taki ma swoją siedzibę najczęściej na Bermudach, Seszelach i w Panamie. Tak więc można byłoby umieścić rubrykę „podpis pośrednika” tylko jak go zdobyć ???????????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Faktury </a:t>
            </a:r>
            <a:r>
              <a:rPr lang="pl-PL" altLang="pl-PL" dirty="0" err="1">
                <a:latin typeface="Century Gothic" panose="020B0502020202020204" pitchFamily="34" charset="0"/>
              </a:rPr>
              <a:t>Vat</a:t>
            </a:r>
            <a:r>
              <a:rPr lang="pl-PL" altLang="pl-PL" dirty="0">
                <a:latin typeface="Century Gothic" panose="020B0502020202020204" pitchFamily="34" charset="0"/>
              </a:rPr>
              <a:t> są poza kompetencjami Inspekcji </a:t>
            </a:r>
            <a:r>
              <a:rPr lang="pl-PL" altLang="pl-PL" dirty="0" smtClean="0">
                <a:latin typeface="Century Gothic" panose="020B0502020202020204" pitchFamily="34" charset="0"/>
              </a:rPr>
              <a:t>Weterynaryjnej</a:t>
            </a:r>
            <a:r>
              <a:rPr lang="pl-PL" altLang="pl-PL" dirty="0">
                <a:latin typeface="Century Gothic" panose="020B0502020202020204" pitchFamily="34" charset="0"/>
              </a:rPr>
              <a:t>, za co jesteśmy </a:t>
            </a:r>
            <a:r>
              <a:rPr lang="pl-PL" altLang="pl-PL" dirty="0" smtClean="0">
                <a:latin typeface="Century Gothic" panose="020B0502020202020204" pitchFamily="34" charset="0"/>
              </a:rPr>
              <a:t>wdzięczni </a:t>
            </a:r>
            <a:r>
              <a:rPr lang="pl-PL" altLang="pl-PL" dirty="0">
                <a:latin typeface="Century Gothic" panose="020B0502020202020204" pitchFamily="34" charset="0"/>
              </a:rPr>
              <a:t>Ministerstwu Finansów </a:t>
            </a:r>
            <a:r>
              <a:rPr lang="pl-PL" altLang="pl-PL" dirty="0">
                <a:latin typeface="Century Gothic" panose="020B0502020202020204" pitchFamily="34" charset="0"/>
                <a:sym typeface="Wingdings" panose="05000000000000000000" pitchFamily="2" charset="2"/>
              </a:rPr>
              <a:t></a:t>
            </a:r>
            <a:endParaRPr lang="pl-PL" altLang="pl-PL" dirty="0">
              <a:latin typeface="Century Gothic" panose="020B0502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2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450" y="351631"/>
            <a:ext cx="1922462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838200" y="282575"/>
            <a:ext cx="5054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Century Gothic" panose="020B0502020202020204" pitchFamily="34" charset="0"/>
              </a:rPr>
              <a:t>Dokument handlowy</a:t>
            </a:r>
            <a:endParaRPr lang="pl-PL" sz="3600" dirty="0">
              <a:latin typeface="Century Gothic" panose="020B0502020202020204" pitchFamily="34" charset="0"/>
            </a:endParaRPr>
          </a:p>
        </p:txBody>
      </p:sp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10260806" y="707231"/>
            <a:ext cx="1555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Commercial </a:t>
            </a:r>
          </a:p>
          <a:p>
            <a:pPr algn="ctr"/>
            <a:r>
              <a:rPr lang="en-GB" altLang="pl-PL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document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8177" y="1549287"/>
            <a:ext cx="97826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altLang="pl-PL" b="1" dirty="0">
                <a:solidFill>
                  <a:srgbClr val="FF0000"/>
                </a:solidFill>
                <a:latin typeface="Century Gothic" panose="020B0502020202020204" pitchFamily="34" charset="0"/>
              </a:rPr>
              <a:t>Dokument należy wypełnić czytelnie i w całości. Tutaj ponownie należy zaakcentować to, że konieczne jest jednoznaczne określenie tego, kto dokument handlowy ma wystawiać: podmiot przekazujący uboczne produkty pochodzenia zwierzęcego czy podmiot utylizacyjny je przyjmujący. Obecnie lekarze weterynarii za nieczytelnie wypełniony DH lub brak w nim danych karzą podmioty nabywające, a nie zbywające,  które dysponują informacją i są wyłącznie odpowiedzialni za jego wypełnienie i treść. </a:t>
            </a:r>
          </a:p>
          <a:p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Koniecznym jest, aby DH był czytelny i zawierał wszystkie wymagane dane</a:t>
            </a:r>
            <a:r>
              <a:rPr lang="pl-PL" altLang="pl-PL" dirty="0" smtClean="0">
                <a:latin typeface="Century Gothic" panose="020B0502020202020204" pitchFamily="34" charset="0"/>
              </a:rPr>
              <a:t>.</a:t>
            </a:r>
          </a:p>
          <a:p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W mojej ocenie kierowca, o ile to nie on w imieniu podmiotu zbywającego wypełniał DH, ma obowiązek żądać od podmiotu wypełnienia wszystkich pól oraz nadania DH charakteru dokumentu czytelnego.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78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621819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przetwórczych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err="1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Stanowisko Polski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90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Box 1"/>
          <p:cNvSpPr txBox="1">
            <a:spLocks noChangeArrowheads="1"/>
          </p:cNvSpPr>
          <p:nvPr/>
        </p:nvSpPr>
        <p:spPr bwMode="auto">
          <a:xfrm>
            <a:off x="1847851" y="260351"/>
            <a:ext cx="8424863" cy="646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en-US" sz="3600">
                <a:latin typeface="Trebuchet MS" panose="020B0603020202020204" pitchFamily="34" charset="0"/>
              </a:rPr>
              <a:t>Zakłady przetwórcze kat. 3</a:t>
            </a:r>
          </a:p>
        </p:txBody>
      </p:sp>
      <p:graphicFrame>
        <p:nvGraphicFramePr>
          <p:cNvPr id="1075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469468"/>
              </p:ext>
            </p:extLst>
          </p:nvPr>
        </p:nvGraphicFramePr>
        <p:xfrm>
          <a:off x="2873375" y="1222375"/>
          <a:ext cx="5670550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0" name="Worksheet" r:id="rId4" imgW="5686304" imgH="1581271" progId="Excel.Sheet.12">
                  <p:embed/>
                </p:oleObj>
              </mc:Choice>
              <mc:Fallback>
                <p:oleObj name="Worksheet" r:id="rId4" imgW="5686304" imgH="1581271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75" y="1222375"/>
                        <a:ext cx="5670550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3327610"/>
              </p:ext>
            </p:extLst>
          </p:nvPr>
        </p:nvGraphicFramePr>
        <p:xfrm>
          <a:off x="1563688" y="3933825"/>
          <a:ext cx="8986837" cy="225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" name="Worksheet" r:id="rId7" imgW="12649200" imgH="1962061" progId="Excel.Sheet.12">
                  <p:embed/>
                </p:oleObj>
              </mc:Choice>
              <mc:Fallback>
                <p:oleObj name="Worksheet" r:id="rId7" imgW="12649200" imgH="1962061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3688" y="3933825"/>
                        <a:ext cx="8986837" cy="225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lipsa 1"/>
          <p:cNvSpPr/>
          <p:nvPr/>
        </p:nvSpPr>
        <p:spPr>
          <a:xfrm>
            <a:off x="5905500" y="1401764"/>
            <a:ext cx="914400" cy="914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7110414" y="4629153"/>
            <a:ext cx="914400" cy="150653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trzałka wygięta w górę 3"/>
          <p:cNvSpPr/>
          <p:nvPr/>
        </p:nvSpPr>
        <p:spPr>
          <a:xfrm rot="5400000" flipH="1">
            <a:off x="7092157" y="3712370"/>
            <a:ext cx="1277941" cy="4318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7924800" y="2921894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en-US" sz="16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EXPORT MOŻE </a:t>
            </a:r>
            <a:r>
              <a:rPr lang="pl-PL" altLang="en-US" sz="1600" b="1" dirty="0" smtClean="0">
                <a:latin typeface="Trebuchet MS" panose="020B0603020202020204" pitchFamily="34" charset="0"/>
                <a:ea typeface="ＭＳ Ｐゴシック" panose="020B0600070205080204" pitchFamily="34" charset="-128"/>
              </a:rPr>
              <a:t>DOTYCZYĆ </a:t>
            </a:r>
            <a:r>
              <a:rPr lang="pl-PL" altLang="en-US" sz="1600" b="1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WYŁĄCZNIE </a:t>
            </a:r>
            <a:r>
              <a:rPr lang="pl-PL" altLang="en-US" sz="1600" b="1" dirty="0" smtClean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PAP</a:t>
            </a:r>
          </a:p>
          <a:p>
            <a:r>
              <a:rPr lang="pl-PL" altLang="en-US" sz="1600" b="1" dirty="0" smtClean="0">
                <a:latin typeface="Trebuchet MS" panose="020B0603020202020204" pitchFamily="34" charset="0"/>
                <a:ea typeface="ＭＳ Ｐゴシック" panose="020B0600070205080204" pitchFamily="34" charset="-128"/>
              </a:rPr>
              <a:t>WYPRODUKOWANEGO </a:t>
            </a:r>
            <a:r>
              <a:rPr lang="pl-PL" altLang="en-US" sz="16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Z TKANEK </a:t>
            </a:r>
            <a:r>
              <a:rPr lang="pl-PL" altLang="en-US" sz="1600" b="1" dirty="0" smtClean="0">
                <a:latin typeface="Trebuchet MS" panose="020B0603020202020204" pitchFamily="34" charset="0"/>
                <a:ea typeface="ＭＳ Ｐゴシック" panose="020B0600070205080204" pitchFamily="34" charset="-128"/>
              </a:rPr>
              <a:t>ZWIERZĄT</a:t>
            </a:r>
          </a:p>
          <a:p>
            <a:r>
              <a:rPr lang="pl-PL" altLang="en-US" sz="1600" b="1" dirty="0" smtClean="0">
                <a:latin typeface="Trebuchet MS" panose="020B0603020202020204" pitchFamily="34" charset="0"/>
                <a:ea typeface="ＭＳ Ｐゴシック" panose="020B0600070205080204" pitchFamily="34" charset="-128"/>
              </a:rPr>
              <a:t> </a:t>
            </a:r>
            <a:r>
              <a:rPr lang="pl-PL" altLang="en-US" sz="16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INNYCH NIŻ PRZEŻUWACZE </a:t>
            </a:r>
            <a:endParaRPr lang="pl-PL" sz="16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151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89347" y="1979112"/>
            <a:ext cx="10672175" cy="381058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l-PL" sz="2800" dirty="0" smtClean="0">
                <a:latin typeface="Trebuchet MS" panose="020B0603020202020204" pitchFamily="34" charset="0"/>
              </a:rPr>
              <a:t/>
            </a:r>
            <a:br>
              <a:rPr lang="pl-PL" sz="2800" dirty="0" smtClean="0">
                <a:latin typeface="Trebuchet MS" panose="020B0603020202020204" pitchFamily="34" charset="0"/>
              </a:rPr>
            </a:br>
            <a:r>
              <a:rPr lang="pl-PL" sz="2800" dirty="0">
                <a:latin typeface="Trebuchet MS" panose="020B0603020202020204" pitchFamily="34" charset="0"/>
              </a:rPr>
              <a:t/>
            </a:r>
            <a:br>
              <a:rPr lang="pl-PL" sz="2800" dirty="0">
                <a:latin typeface="Trebuchet MS" panose="020B0603020202020204" pitchFamily="34" charset="0"/>
              </a:rPr>
            </a:br>
            <a:r>
              <a:rPr lang="pl-PL" sz="2800" dirty="0" smtClean="0">
                <a:latin typeface="Trebuchet MS" panose="020B0603020202020204" pitchFamily="34" charset="0"/>
              </a:rPr>
              <a:t/>
            </a:r>
            <a:br>
              <a:rPr lang="pl-PL" sz="2800" dirty="0" smtClean="0">
                <a:latin typeface="Trebuchet MS" panose="020B0603020202020204" pitchFamily="34" charset="0"/>
              </a:rPr>
            </a:br>
            <a:r>
              <a:rPr lang="pl-PL" sz="2800" dirty="0" smtClean="0">
                <a:latin typeface="Trebuchet MS" panose="020B0603020202020204" pitchFamily="34" charset="0"/>
              </a:rPr>
              <a:t>Rozporządzenie </a:t>
            </a:r>
            <a:r>
              <a:rPr lang="pl-PL" sz="2800" dirty="0">
                <a:latin typeface="Trebuchet MS" panose="020B0603020202020204" pitchFamily="34" charset="0"/>
              </a:rPr>
              <a:t>Komisji (UE) 2016/27 z dnia 13 stycznia 2016 r. zmieniające załączniki III i IV do rozporządzenia (WE) nr 999/2001 Parlamentu Europejskiego i Rady ustanawiającego zasady dotyczące zapobiegania, kontroli i zwalczania niektórych </a:t>
            </a:r>
            <a:r>
              <a:rPr lang="pl-PL" sz="2800" dirty="0" err="1" smtClean="0">
                <a:latin typeface="Trebuchet MS" panose="020B0603020202020204" pitchFamily="34" charset="0"/>
              </a:rPr>
              <a:t>pasażowalnych</a:t>
            </a:r>
            <a:r>
              <a:rPr lang="pl-PL" sz="2800" dirty="0" smtClean="0">
                <a:latin typeface="Trebuchet MS" panose="020B0603020202020204" pitchFamily="34" charset="0"/>
              </a:rPr>
              <a:t> </a:t>
            </a:r>
            <a:r>
              <a:rPr lang="pl-PL" sz="2800" dirty="0">
                <a:latin typeface="Trebuchet MS" panose="020B0603020202020204" pitchFamily="34" charset="0"/>
              </a:rPr>
              <a:t>encefalopatii gąbczastych</a:t>
            </a:r>
          </a:p>
        </p:txBody>
      </p:sp>
      <p:sp>
        <p:nvSpPr>
          <p:cNvPr id="4" name="Prostokąt 3"/>
          <p:cNvSpPr/>
          <p:nvPr/>
        </p:nvSpPr>
        <p:spPr>
          <a:xfrm>
            <a:off x="2935266" y="48933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endParaRPr lang="pl-PL" altLang="en-US" sz="2400" dirty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pl-PL" altLang="en-US" sz="2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Wejście w życie nowych przepisów </a:t>
            </a:r>
          </a:p>
          <a:p>
            <a:pPr algn="ctr">
              <a:buFontTx/>
              <a:buNone/>
            </a:pPr>
            <a:r>
              <a:rPr lang="pl-PL" altLang="en-US" sz="2800" b="1" dirty="0" smtClean="0">
                <a:solidFill>
                  <a:srgbClr val="C0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 </a:t>
            </a:r>
            <a:r>
              <a:rPr lang="pl-PL" altLang="en-US" sz="2800" b="1" dirty="0">
                <a:solidFill>
                  <a:srgbClr val="C0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 lutego 2016 r.</a:t>
            </a:r>
          </a:p>
        </p:txBody>
      </p:sp>
    </p:spTree>
    <p:extLst>
      <p:ext uri="{BB962C8B-B14F-4D97-AF65-F5344CB8AC3E}">
        <p14:creationId xmlns:p14="http://schemas.microsoft.com/office/powerpoint/2010/main" val="427140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01800" y="3878263"/>
            <a:ext cx="9144000" cy="1468437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atin typeface="Trebuchet MS" panose="020B0603020202020204" pitchFamily="34" charset="0"/>
              </a:rPr>
              <a:t/>
            </a:r>
            <a:br>
              <a:rPr lang="pl-PL" dirty="0" smtClean="0">
                <a:latin typeface="Trebuchet MS" panose="020B0603020202020204" pitchFamily="34" charset="0"/>
              </a:rPr>
            </a:br>
            <a:r>
              <a:rPr lang="pl-PL" dirty="0" smtClean="0">
                <a:latin typeface="Trebuchet MS" panose="020B0603020202020204" pitchFamily="34" charset="0"/>
              </a:rPr>
              <a:t>Rozdział V Sekcja E Załącznik IV </a:t>
            </a:r>
            <a:br>
              <a:rPr lang="pl-PL" dirty="0" smtClean="0">
                <a:latin typeface="Trebuchet MS" panose="020B0603020202020204" pitchFamily="34" charset="0"/>
              </a:rPr>
            </a:br>
            <a:r>
              <a:rPr lang="pl-PL" dirty="0" smtClean="0">
                <a:latin typeface="Trebuchet MS" panose="020B0603020202020204" pitchFamily="34" charset="0"/>
              </a:rPr>
              <a:t>999/2001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3100" dirty="0" smtClean="0">
                <a:latin typeface="Trebuchet MS" panose="020B0603020202020204" pitchFamily="34" charset="0"/>
              </a:rPr>
              <a:t>”Wywóz przetworzonego białka pochodzenia zwierzęcego oraz produktów zawierających takie białka”</a:t>
            </a:r>
            <a:endParaRPr lang="pl-PL" sz="31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9959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title"/>
          </p:nvPr>
        </p:nvSpPr>
        <p:spPr>
          <a:xfrm>
            <a:off x="1168400" y="2943225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l-PL" b="1" dirty="0">
                <a:latin typeface="Trebuchet MS" panose="020B0603020202020204" pitchFamily="34" charset="0"/>
              </a:rPr>
              <a:t>WYWÓZ PAP POCHODZĄCYCH </a:t>
            </a:r>
            <a:r>
              <a:rPr lang="pl-PL" b="1" dirty="0">
                <a:solidFill>
                  <a:srgbClr val="FF0000"/>
                </a:solidFill>
                <a:latin typeface="Trebuchet MS" panose="020B0603020202020204" pitchFamily="34" charset="0"/>
              </a:rPr>
              <a:t>OD PRZEŻUWACZY </a:t>
            </a:r>
            <a:r>
              <a:rPr lang="pl-PL" b="1" dirty="0">
                <a:latin typeface="Trebuchet MS" panose="020B0603020202020204" pitchFamily="34" charset="0"/>
              </a:rPr>
              <a:t>ORAZ PRODUKTÓW ZAWIERAJĄCYCH TAKE PAP JEST ZABRONIONY</a:t>
            </a:r>
          </a:p>
          <a:p>
            <a:pPr>
              <a:lnSpc>
                <a:spcPct val="15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69749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47700" y="1041400"/>
            <a:ext cx="10782300" cy="18161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l-PL" sz="3200" b="1" dirty="0">
                <a:latin typeface="Trebuchet MS" panose="020B0603020202020204" pitchFamily="34" charset="0"/>
                <a:ea typeface="+mj-ea"/>
                <a:cs typeface="+mj-cs"/>
              </a:rPr>
              <a:t>W DRODZE ODSTĘPSTWA ZAKAZ </a:t>
            </a:r>
            <a:r>
              <a:rPr lang="pl-PL" sz="3200" b="1" dirty="0" smtClean="0">
                <a:latin typeface="Trebuchet MS" panose="020B0603020202020204" pitchFamily="34" charset="0"/>
                <a:ea typeface="+mj-ea"/>
                <a:cs typeface="+mj-cs"/>
              </a:rPr>
              <a:t>NIE </a:t>
            </a:r>
            <a:r>
              <a:rPr lang="pl-PL" sz="3200" b="1" dirty="0">
                <a:latin typeface="Trebuchet MS" panose="020B0603020202020204" pitchFamily="34" charset="0"/>
                <a:ea typeface="+mj-ea"/>
                <a:cs typeface="+mj-cs"/>
              </a:rPr>
              <a:t>DOTYCZY </a:t>
            </a:r>
            <a:r>
              <a:rPr lang="pl-PL" sz="3200" b="1" dirty="0">
                <a:solidFill>
                  <a:srgbClr val="FF0000"/>
                </a:solidFill>
                <a:latin typeface="Trebuchet MS" panose="020B0603020202020204" pitchFamily="34" charset="0"/>
                <a:ea typeface="+mj-ea"/>
                <a:cs typeface="+mj-cs"/>
              </a:rPr>
              <a:t>PRZETWORZONEJ KARMY DLA ZWIERZĄT DOMOWYCH</a:t>
            </a:r>
            <a:r>
              <a:rPr lang="pl-PL" sz="3200" b="1" dirty="0">
                <a:latin typeface="Trebuchet MS" panose="020B0603020202020204" pitchFamily="34" charset="0"/>
                <a:ea typeface="+mj-ea"/>
                <a:cs typeface="+mj-cs"/>
              </a:rPr>
              <a:t> ZAWIERAJĄCEJ PAP POCHODZĄCE OD PRZEŻUWACZY, KTÓRA ZOSTAŁA PRZETWORZONA W ZATWIERDZONYCH ZAKŁADACH PRODUKCJI KARM DLA ZWIERZĄT DOMOWYCH (1069/2009) I </a:t>
            </a:r>
            <a:r>
              <a:rPr lang="pl-PL" sz="3200" b="1" dirty="0" smtClean="0">
                <a:latin typeface="Trebuchet MS" panose="020B0603020202020204" pitchFamily="34" charset="0"/>
                <a:ea typeface="+mj-ea"/>
                <a:cs typeface="+mj-cs"/>
              </a:rPr>
              <a:t>ZOSTAŁA ZAPAKOWANA</a:t>
            </a:r>
            <a:br>
              <a:rPr lang="pl-PL" sz="3200" b="1" dirty="0" smtClean="0">
                <a:latin typeface="Trebuchet MS" panose="020B0603020202020204" pitchFamily="34" charset="0"/>
                <a:ea typeface="+mj-ea"/>
                <a:cs typeface="+mj-cs"/>
              </a:rPr>
            </a:br>
            <a:r>
              <a:rPr lang="pl-PL" sz="3200" b="1" dirty="0" smtClean="0">
                <a:latin typeface="Trebuchet MS" panose="020B0603020202020204" pitchFamily="34" charset="0"/>
                <a:ea typeface="+mj-ea"/>
                <a:cs typeface="+mj-cs"/>
              </a:rPr>
              <a:t>I </a:t>
            </a:r>
            <a:r>
              <a:rPr lang="pl-PL" sz="3200" b="1" dirty="0">
                <a:latin typeface="Trebuchet MS" panose="020B0603020202020204" pitchFamily="34" charset="0"/>
                <a:ea typeface="+mj-ea"/>
                <a:cs typeface="+mj-cs"/>
              </a:rPr>
              <a:t>ETYKIETOWANA ZGODNIE Z PRZEPISAMI UE (767/2009) </a:t>
            </a:r>
          </a:p>
        </p:txBody>
      </p:sp>
    </p:spTree>
    <p:extLst>
      <p:ext uri="{BB962C8B-B14F-4D97-AF65-F5344CB8AC3E}">
        <p14:creationId xmlns:p14="http://schemas.microsoft.com/office/powerpoint/2010/main" val="39876976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altLang="en-US" sz="40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Likwidacja wymogu podpisania umowy bilateralnej z państwem trzecim na wywóz </a:t>
            </a:r>
            <a:r>
              <a:rPr lang="pl-PL" altLang="en-US" sz="40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PAP</a:t>
            </a:r>
            <a:r>
              <a:rPr lang="pl-PL" altLang="en-US" sz="40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pl-PL" altLang="en-US" sz="40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pl-PL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64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pl-PL" altLang="en-US" sz="2600" b="1" dirty="0">
                <a:solidFill>
                  <a:srgbClr val="7030A0"/>
                </a:solidFill>
                <a:latin typeface="Trebuchet MS" panose="020B0603020202020204" pitchFamily="34" charset="0"/>
                <a:ea typeface="ＭＳ Ｐゴシック" pitchFamily="34" charset="-128"/>
                <a:cs typeface="Arial" pitchFamily="34" charset="0"/>
              </a:rPr>
              <a:t>Export PAP możliwy </a:t>
            </a:r>
            <a:r>
              <a:rPr lang="pl-PL" altLang="en-US" sz="2600" b="1" dirty="0" smtClean="0">
                <a:solidFill>
                  <a:srgbClr val="7030A0"/>
                </a:solidFill>
                <a:latin typeface="Trebuchet MS" panose="020B0603020202020204" pitchFamily="34" charset="0"/>
                <a:ea typeface="ＭＳ Ｐゴシック" pitchFamily="34" charset="-128"/>
                <a:cs typeface="Arial" pitchFamily="34" charset="0"/>
              </a:rPr>
              <a:t>z </a:t>
            </a:r>
            <a:r>
              <a:rPr lang="pl-PL" altLang="en-US" sz="2600" b="1" dirty="0">
                <a:solidFill>
                  <a:srgbClr val="7030A0"/>
                </a:solidFill>
                <a:latin typeface="Trebuchet MS" panose="020B0603020202020204" pitchFamily="34" charset="0"/>
                <a:ea typeface="ＭＳ Ｐゴシック" pitchFamily="34" charset="-128"/>
                <a:cs typeface="Arial" pitchFamily="34" charset="0"/>
              </a:rPr>
              <a:t>Polski do: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4294967295"/>
          </p:nvPr>
        </p:nvSpPr>
        <p:spPr>
          <a:ln>
            <a:solidFill>
              <a:schemeClr val="accent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</a:pPr>
            <a:endParaRPr lang="pl-PL" altLang="en-US" sz="2400" b="1" dirty="0" smtClean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Wietnamu </a:t>
            </a:r>
            <a:endParaRPr lang="pl-PL" altLang="en-US" sz="2400" b="1" dirty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pl-PL" altLang="en-US" sz="24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Bangladeszu</a:t>
            </a:r>
          </a:p>
          <a:p>
            <a:pPr eaLnBrk="1" hangingPunct="1">
              <a:lnSpc>
                <a:spcPct val="70000"/>
              </a:lnSpc>
            </a:pPr>
            <a:r>
              <a:rPr lang="pl-PL" altLang="en-US" sz="24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Tajlandii (audyt)</a:t>
            </a:r>
          </a:p>
          <a:p>
            <a:pPr eaLnBrk="1" hangingPunct="1">
              <a:lnSpc>
                <a:spcPct val="70000"/>
              </a:lnSpc>
            </a:pPr>
            <a:r>
              <a:rPr lang="pl-PL" altLang="en-US" sz="24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Ukrainy</a:t>
            </a:r>
          </a:p>
          <a:p>
            <a:pPr eaLnBrk="1" hangingPunct="1">
              <a:lnSpc>
                <a:spcPct val="70000"/>
              </a:lnSpc>
            </a:pPr>
            <a:r>
              <a:rPr lang="pl-PL" altLang="en-US" sz="24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Rosji (audyt)</a:t>
            </a:r>
          </a:p>
          <a:p>
            <a:pPr eaLnBrk="1" hangingPunct="1">
              <a:lnSpc>
                <a:spcPct val="70000"/>
              </a:lnSpc>
            </a:pPr>
            <a:r>
              <a:rPr lang="pl-PL" altLang="en-US" sz="24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Mołdawii</a:t>
            </a:r>
          </a:p>
          <a:p>
            <a:pPr eaLnBrk="1" hangingPunct="1">
              <a:lnSpc>
                <a:spcPct val="70000"/>
              </a:lnSpc>
            </a:pPr>
            <a:r>
              <a:rPr lang="pl-PL" altLang="en-US" sz="24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Azerbejdżanu</a:t>
            </a:r>
          </a:p>
          <a:p>
            <a:pPr eaLnBrk="1" hangingPunct="1">
              <a:lnSpc>
                <a:spcPct val="70000"/>
              </a:lnSpc>
            </a:pPr>
            <a:r>
              <a:rPr lang="pl-PL" altLang="en-US" sz="24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Kirgistanu oraz Uzbekistanu (pozwolenia indywidualne)</a:t>
            </a:r>
          </a:p>
          <a:p>
            <a:pPr eaLnBrk="1" hangingPunct="1">
              <a:lnSpc>
                <a:spcPct val="70000"/>
              </a:lnSpc>
            </a:pPr>
            <a:r>
              <a:rPr lang="pl-PL" altLang="en-US" sz="24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Turcji (z przeznaczeniem do produkcji pet food)</a:t>
            </a:r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pl-PL" altLang="en-US" sz="2400" b="1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</a:t>
            </a:r>
          </a:p>
        </p:txBody>
      </p:sp>
      <p:cxnSp>
        <p:nvCxnSpPr>
          <p:cNvPr id="9" name="Straight Connector 7"/>
          <p:cNvCxnSpPr/>
          <p:nvPr/>
        </p:nvCxnSpPr>
        <p:spPr>
          <a:xfrm flipH="1">
            <a:off x="3657600" y="274638"/>
            <a:ext cx="5867400" cy="627856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7"/>
          <p:cNvCxnSpPr/>
          <p:nvPr/>
        </p:nvCxnSpPr>
        <p:spPr>
          <a:xfrm>
            <a:off x="2514600" y="274638"/>
            <a:ext cx="5867400" cy="620236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6482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ytuł 1"/>
          <p:cNvSpPr>
            <a:spLocks noGrp="1"/>
          </p:cNvSpPr>
          <p:nvPr>
            <p:ph type="title"/>
          </p:nvPr>
        </p:nvSpPr>
        <p:spPr>
          <a:xfrm>
            <a:off x="1905000" y="28448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pl-PL" altLang="en-US" sz="4000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EXPORT MOŻE DOTYCZYĆ </a:t>
            </a:r>
            <a:r>
              <a:rPr lang="pl-PL" altLang="en-US" sz="4000" dirty="0" smtClean="0">
                <a:solidFill>
                  <a:srgbClr val="FF0000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WYŁĄCZNIE PAP </a:t>
            </a:r>
            <a:r>
              <a:rPr lang="pl-PL" altLang="en-US" sz="4000" dirty="0" smtClean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WYPRODUKOWANEGO Z TKANEK ZWIERZĄT INNYCH NIŻ PRZEŻUWACZE </a:t>
            </a:r>
          </a:p>
        </p:txBody>
      </p:sp>
    </p:spTree>
    <p:extLst>
      <p:ext uri="{BB962C8B-B14F-4D97-AF65-F5344CB8AC3E}">
        <p14:creationId xmlns:p14="http://schemas.microsoft.com/office/powerpoint/2010/main" val="125295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802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802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ytu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2426"/>
          </a:xfrm>
        </p:spPr>
        <p:txBody>
          <a:bodyPr/>
          <a:lstStyle/>
          <a:p>
            <a:pPr algn="ctr"/>
            <a:r>
              <a:rPr lang="pl-PL" altLang="en-US" sz="28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Wymagania dla </a:t>
            </a:r>
            <a:r>
              <a:rPr lang="pl-PL" altLang="en-US" sz="28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rzeźni/zakładów rozbioru i zakładów przetwórczych - NIEPRZEŻUWACZE</a:t>
            </a:r>
            <a:endParaRPr lang="pl-PL" altLang="en-US" sz="2800" b="1" dirty="0"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3299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412875"/>
            <a:ext cx="10515600" cy="4800600"/>
          </a:xfrm>
        </p:spPr>
        <p:txBody>
          <a:bodyPr>
            <a:normAutofit lnSpcReduction="10000"/>
          </a:bodyPr>
          <a:lstStyle/>
          <a:p>
            <a:pPr>
              <a:buFont typeface="Wingdings 2" panose="05020102010507070707" pitchFamily="18" charset="2"/>
              <a:buNone/>
            </a:pPr>
            <a:endParaRPr lang="pl-PL" altLang="en-US" sz="1800" b="1" i="1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l-PL" altLang="en-US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Wysyłka (eksport PAP do krajów trzecich) może dotyczyć wyłącznie PAP wyprodukowanego w </a:t>
            </a:r>
            <a:r>
              <a:rPr lang="pl-PL" altLang="en-US" dirty="0" smtClean="0">
                <a:solidFill>
                  <a:srgbClr val="92D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zakładzie przetwórczym 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kat. 3 </a:t>
            </a:r>
            <a:r>
              <a:rPr lang="pl-PL" altLang="en-US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nie </a:t>
            </a:r>
            <a:r>
              <a:rPr lang="pl-PL" altLang="en-US" dirty="0" smtClean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przetwarzającym </a:t>
            </a:r>
            <a:r>
              <a:rPr lang="pl-PL" altLang="en-US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surowca z przeżuwaczy 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 </a:t>
            </a:r>
            <a:r>
              <a:rPr lang="pl-PL" altLang="en-US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pobierającym materiał kategorii 3 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wyłącznie z zatwierdzonych </a:t>
            </a:r>
            <a:r>
              <a:rPr lang="pl-PL" altLang="en-US" dirty="0">
                <a:solidFill>
                  <a:srgbClr val="92D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rzeźni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które </a:t>
            </a:r>
            <a:r>
              <a:rPr lang="pl-PL" altLang="en-US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nie zajmują się ubojem przeżuwaczy 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lub </a:t>
            </a:r>
            <a:r>
              <a:rPr lang="pl-PL" altLang="en-US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zatwierdzonych </a:t>
            </a:r>
            <a:r>
              <a:rPr lang="pl-PL" altLang="en-US" dirty="0">
                <a:solidFill>
                  <a:srgbClr val="92D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zakładów rozbioru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które nie zajmują się oddzieleniem od kości lub rozbiorem mięsa </a:t>
            </a:r>
            <a:r>
              <a:rPr lang="pl-PL" altLang="en-US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przeżuwaczy </a:t>
            </a:r>
            <a:endParaRPr lang="pl-PL" altLang="en-US" dirty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Font typeface="Wingdings 2" panose="05020102010507070707" pitchFamily="18" charset="2"/>
              <a:buNone/>
            </a:pPr>
            <a:endParaRPr lang="pl-PL" altLang="en-US" dirty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9647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27200" y="413063"/>
            <a:ext cx="7975600" cy="689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RZEŹNIA, ZAKŁAD ROZBIORU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353431" y="1116905"/>
            <a:ext cx="2866372" cy="4251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FFFF00"/>
                </a:solidFill>
              </a:rPr>
              <a:t>NIERPRZEŻUWACZE</a:t>
            </a:r>
          </a:p>
        </p:txBody>
      </p:sp>
      <p:sp>
        <p:nvSpPr>
          <p:cNvPr id="6" name="Strzałka w dół 5"/>
          <p:cNvSpPr/>
          <p:nvPr/>
        </p:nvSpPr>
        <p:spPr>
          <a:xfrm>
            <a:off x="5642568" y="1716776"/>
            <a:ext cx="288099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048145" y="3108542"/>
            <a:ext cx="5523978" cy="413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FF00"/>
                </a:solidFill>
              </a:rPr>
              <a:t>ZAKŁAD PRZETWÓRCZY EKSPORTUJĄCY PAP</a:t>
            </a: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8" name="Strzałka w dół 7"/>
          <p:cNvSpPr/>
          <p:nvPr/>
        </p:nvSpPr>
        <p:spPr>
          <a:xfrm>
            <a:off x="5624185" y="3787035"/>
            <a:ext cx="288099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3048145" y="5114794"/>
            <a:ext cx="5523978" cy="413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FF00"/>
                </a:solidFill>
              </a:rPr>
              <a:t>EXPORT PAP</a:t>
            </a: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5810134" y="2005955"/>
            <a:ext cx="6238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chemeClr val="accent6">
                    <a:lumMod val="75000"/>
                  </a:schemeClr>
                </a:solidFill>
              </a:rPr>
              <a:t>OK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5768235" y="3984711"/>
            <a:ext cx="6238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chemeClr val="accent6">
                    <a:lumMod val="75000"/>
                  </a:schemeClr>
                </a:solidFill>
              </a:rPr>
              <a:t>OK</a:t>
            </a:r>
          </a:p>
        </p:txBody>
      </p:sp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898" y="1142101"/>
            <a:ext cx="11525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156" y="871321"/>
            <a:ext cx="54927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93" y="3871252"/>
            <a:ext cx="54927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124" y="3966152"/>
            <a:ext cx="11525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152" y="2680110"/>
            <a:ext cx="2177556" cy="184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Connector 7"/>
          <p:cNvCxnSpPr/>
          <p:nvPr/>
        </p:nvCxnSpPr>
        <p:spPr>
          <a:xfrm>
            <a:off x="9764876" y="2529175"/>
            <a:ext cx="1841500" cy="196906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7"/>
          <p:cNvCxnSpPr/>
          <p:nvPr/>
        </p:nvCxnSpPr>
        <p:spPr>
          <a:xfrm flipH="1">
            <a:off x="9618149" y="2485735"/>
            <a:ext cx="2100640" cy="20559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ole tekstowe 3"/>
          <p:cNvSpPr txBox="1"/>
          <p:nvPr/>
        </p:nvSpPr>
        <p:spPr>
          <a:xfrm>
            <a:off x="1460500" y="6100824"/>
            <a:ext cx="9146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Przy takim układzie nie ma żadnych dodatkowych wymagań dla rzeźni i zakładów przetwórczych</a:t>
            </a:r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90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ytuł 1"/>
          <p:cNvSpPr>
            <a:spLocks noGrp="1"/>
          </p:cNvSpPr>
          <p:nvPr>
            <p:ph type="title"/>
          </p:nvPr>
        </p:nvSpPr>
        <p:spPr>
          <a:xfrm>
            <a:off x="970767" y="87312"/>
            <a:ext cx="10515600" cy="1325563"/>
          </a:xfrm>
        </p:spPr>
        <p:txBody>
          <a:bodyPr/>
          <a:lstStyle/>
          <a:p>
            <a:pPr algn="ctr"/>
            <a:r>
              <a:rPr lang="pl-PL" altLang="en-US" sz="28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Wymagania dla rzeźni/zakładów rozbioru i zakładów </a:t>
            </a:r>
            <a:r>
              <a:rPr lang="pl-PL" altLang="en-US" sz="28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przetwórczych – </a:t>
            </a:r>
            <a:r>
              <a:rPr lang="pl-PL" altLang="en-US" sz="2800" b="1" u="sng" dirty="0" smtClean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PRZEŻUWACZE I MIESZANE</a:t>
            </a:r>
            <a:endParaRPr lang="pl-PL" altLang="en-US" sz="2800" b="1" u="sng" dirty="0">
              <a:solidFill>
                <a:srgbClr val="FF0000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4323" name="Symbol zastępczy zawartości 2"/>
          <p:cNvSpPr>
            <a:spLocks noGrp="1"/>
          </p:cNvSpPr>
          <p:nvPr>
            <p:ph idx="1"/>
          </p:nvPr>
        </p:nvSpPr>
        <p:spPr>
          <a:xfrm>
            <a:off x="613775" y="1412875"/>
            <a:ext cx="10872592" cy="4800600"/>
          </a:xfrm>
        </p:spPr>
        <p:txBody>
          <a:bodyPr>
            <a:normAutofit lnSpcReduction="10000"/>
          </a:bodyPr>
          <a:lstStyle/>
          <a:p>
            <a:pPr algn="ctr">
              <a:buFont typeface="Wingdings 2" panose="05020102010507070707" pitchFamily="18" charset="2"/>
              <a:buNone/>
            </a:pPr>
            <a:endParaRPr lang="pl-PL" altLang="en-US" sz="2400" b="1" i="1" dirty="0"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pl-PL" altLang="en-US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Wysyłka może 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się odbywać z </a:t>
            </a:r>
            <a:r>
              <a:rPr lang="pl-PL" altLang="en-US" dirty="0">
                <a:solidFill>
                  <a:srgbClr val="92D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zakładu przetwórczego kat. 3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w którym przetwarza się materiał kat. 3 pozyskany z różnych gatunków zwierząt (w tym z przeżuwaczy), lub/i pozyskuje surowiec </a:t>
            </a:r>
            <a:r>
              <a:rPr lang="pl-PL" altLang="en-US" dirty="0">
                <a:solidFill>
                  <a:srgbClr val="92D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 rzeźni ubijającej różne gatunki zwierząt (w tym przeżuwacze</a:t>
            </a:r>
            <a:r>
              <a:rPr lang="pl-PL" altLang="en-US" dirty="0" smtClean="0">
                <a:solidFill>
                  <a:srgbClr val="92D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lub zakładu rozbioru </a:t>
            </a:r>
            <a:r>
              <a:rPr lang="pl-PL" altLang="en-US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l-PL" altLang="en-US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jeśli można zagwarantować, że na żadnym etapie nie dojdzie do zmieszania materiału przeżuwaczy i </a:t>
            </a:r>
            <a:r>
              <a:rPr lang="pl-PL" altLang="en-US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nieprzeżuwaczy</a:t>
            </a:r>
            <a:endParaRPr lang="pl-PL" altLang="en-US" dirty="0">
              <a:solidFill>
                <a:srgbClr val="FF0000"/>
              </a:solidFill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342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altLang="en-US" sz="28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Wymagania dla </a:t>
            </a:r>
            <a:r>
              <a:rPr lang="pl-PL" altLang="en-US" sz="2800" b="1" dirty="0">
                <a:solidFill>
                  <a:srgbClr val="00B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zakładów </a:t>
            </a:r>
            <a:r>
              <a:rPr lang="pl-PL" altLang="en-US" sz="28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przetwórczych, rzeźni, zakładów rozbioru </a:t>
            </a:r>
            <a:r>
              <a:rPr lang="pl-PL" altLang="en-US" sz="28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przekazujących kat. 3 z nie przeżuwaczy do zakładów przetwórczych eksportujących </a:t>
            </a:r>
            <a:r>
              <a:rPr lang="pl-PL" altLang="en-US" sz="2800" b="1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PAP - </a:t>
            </a:r>
            <a:r>
              <a:rPr lang="pl-PL" altLang="en-US" sz="2800" b="1" u="sng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PRZEŻUWACZE I MIESZANE</a:t>
            </a:r>
          </a:p>
        </p:txBody>
      </p:sp>
      <p:sp>
        <p:nvSpPr>
          <p:cNvPr id="185347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412875"/>
            <a:ext cx="10159651" cy="4800600"/>
          </a:xfrm>
        </p:spPr>
        <p:txBody>
          <a:bodyPr>
            <a:normAutofit/>
          </a:bodyPr>
          <a:lstStyle/>
          <a:p>
            <a:pPr>
              <a:buFont typeface="Wingdings 2" panose="05020102010507070707" pitchFamily="18" charset="2"/>
              <a:buNone/>
            </a:pPr>
            <a:endParaRPr lang="pl-PL" altLang="en-US" sz="1800" b="1" i="1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pl-PL" altLang="en-US" dirty="0"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pl-PL" altLang="en-US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</a:t>
            </a:r>
          </a:p>
          <a:p>
            <a:pPr algn="ctr"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Kontrola </a:t>
            </a:r>
            <a:r>
              <a:rPr lang="pl-PL" altLang="en-US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fizyczna wykonana przez 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PLW powinna potwierdzić wprowadzenie </a:t>
            </a:r>
            <a:r>
              <a:rPr lang="pl-PL" altLang="en-US" dirty="0">
                <a:solidFill>
                  <a:srgbClr val="C0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środków zapobiegawczych 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gwarantujących, że nie dojdzie do zanieczyszczenia krzyżowego materiału z </a:t>
            </a:r>
            <a:r>
              <a:rPr lang="pl-PL" altLang="en-US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przeżuwaczy i </a:t>
            </a:r>
            <a:r>
              <a:rPr lang="pl-PL" altLang="en-US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nie-przeżuwaczy</a:t>
            </a:r>
          </a:p>
        </p:txBody>
      </p:sp>
    </p:spTree>
    <p:extLst>
      <p:ext uri="{BB962C8B-B14F-4D97-AF65-F5344CB8AC3E}">
        <p14:creationId xmlns:p14="http://schemas.microsoft.com/office/powerpoint/2010/main" val="23127000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ytuł 1"/>
          <p:cNvSpPr>
            <a:spLocks noGrp="1"/>
          </p:cNvSpPr>
          <p:nvPr>
            <p:ph type="title"/>
          </p:nvPr>
        </p:nvSpPr>
        <p:spPr>
          <a:xfrm>
            <a:off x="1181100" y="115889"/>
            <a:ext cx="9944100" cy="765175"/>
          </a:xfrm>
        </p:spPr>
        <p:txBody>
          <a:bodyPr>
            <a:normAutofit fontScale="90000"/>
          </a:bodyPr>
          <a:lstStyle/>
          <a:p>
            <a:pPr algn="ctr"/>
            <a: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Wymagania </a:t>
            </a:r>
            <a:r>
              <a:rPr lang="pl-PL" altLang="en-US" sz="24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dla rzeźni </a:t>
            </a:r>
            <a: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ubijającej przeżuwacze i </a:t>
            </a:r>
            <a:r>
              <a:rPr lang="pl-PL" altLang="en-US" sz="2400" b="1" dirty="0" err="1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nieprzeżuwacze</a:t>
            </a:r>
            <a: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pl-PL" altLang="en-US" sz="2800" b="1" dirty="0">
              <a:solidFill>
                <a:srgbClr val="FF0000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7395" name="Symbol zastępczy zawartości 2"/>
          <p:cNvSpPr>
            <a:spLocks noGrp="1"/>
          </p:cNvSpPr>
          <p:nvPr>
            <p:ph idx="1"/>
          </p:nvPr>
        </p:nvSpPr>
        <p:spPr>
          <a:xfrm>
            <a:off x="212942" y="836614"/>
            <a:ext cx="11799518" cy="5832475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endParaRPr lang="pl-PL" altLang="en-US" u="sng" dirty="0"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pl-PL" altLang="en-US" b="1" dirty="0" smtClean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(dodatkowa rejestracja rzeźni </a:t>
            </a:r>
            <a:r>
              <a:rPr lang="pl-PL" altLang="en-US" b="1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???????)</a:t>
            </a:r>
            <a:endParaRPr lang="pl-PL" altLang="en-US" u="sng" dirty="0"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pl-PL" altLang="en-US" sz="1400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</a:t>
            </a:r>
            <a:r>
              <a:rPr lang="pl-PL" altLang="en-US" sz="1400" dirty="0" smtClean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</a:t>
            </a: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Środki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zapobiegawcze dla </a:t>
            </a:r>
            <a:r>
              <a:rPr lang="pl-PL" altLang="en-US" sz="1800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rzeźni ubijających różne gatunki zwierząt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(w tym przeżuwacze) i </a:t>
            </a: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przekazujące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surowiec kategorii 3 z </a:t>
            </a:r>
            <a:r>
              <a:rPr lang="pl-PL" altLang="en-US" sz="1800" dirty="0" err="1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nieprzeżuwaczy</a:t>
            </a: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 zakładów przetwórczych eksportujących PAP do </a:t>
            </a: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krajów trzecich:</a:t>
            </a:r>
            <a:endParaRPr lang="pl-PL" altLang="en-US" sz="1800" dirty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endParaRPr lang="pl-PL" altLang="en-US" sz="1800" dirty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/>
            <a:r>
              <a:rPr lang="pl-PL" altLang="en-US" sz="1800" dirty="0" smtClean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fizycznie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oddzielone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linii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używanych do uboju przeżuwaczy;</a:t>
            </a:r>
          </a:p>
          <a:p>
            <a:pPr lvl="1"/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urządzenia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do zbierania, składowania, przewozu i pakowania UPPZ od zwierząt innych niż przeżuwacze muszą być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oddzielone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od tych przeznaczonych dla UPPZ od przeżuwaczy; </a:t>
            </a:r>
          </a:p>
          <a:p>
            <a:pPr lvl="1"/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regularne </a:t>
            </a:r>
            <a:r>
              <a:rPr lang="pl-PL" altLang="en-US" sz="1800" dirty="0" smtClean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pobieranie</a:t>
            </a: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l-PL" altLang="en-US" sz="1800" dirty="0" smtClean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przez rzeźnię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 </a:t>
            </a: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analiza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próbek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UPPZ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ze zwierząt innych niż przeżuwacze celu wykrycia obecności białek przeżuwaczy. Stosowana metoda analizy musi być naukowo zatwierdzona do tego </a:t>
            </a: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celu;</a:t>
            </a:r>
            <a:endParaRPr lang="pl-PL" altLang="en-US" sz="1800" dirty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/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częstotliwość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pobierania i analizowania próbek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określa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się na podstawie oceny ryzyka przeprowadzonej przez </a:t>
            </a:r>
            <a:r>
              <a:rPr lang="pl-PL" altLang="en-US" sz="1800" dirty="0" smtClean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rzeźnię</a:t>
            </a: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w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ramach procedur opartych na HACCP;</a:t>
            </a:r>
          </a:p>
          <a:p>
            <a:pPr lvl="1"/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transport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w/w surowców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odbywa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się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 kontenerach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przeznaczonych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wyłącznie do przewozu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surowca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 nie przeżuwaczy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 W drodze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odstępstwa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przewóz może odbywać się w kontenerach używanych uprzednio do przewozu surowca z przeżuwaczy, o ile takie kontenery zostały wcześniej wyczyszczone w celu uniknięcia zanieczyszczenia krzyżowego zgodnie z udokumentowaną procedurą, co do której PLW wydał wcześniej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zgodę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 Dowód potwierdzający </a:t>
            </a: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jej stosowanie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przechowuje się przez okres co najmniej </a:t>
            </a:r>
            <a:r>
              <a:rPr lang="pl-PL" altLang="en-US" sz="1800" dirty="0">
                <a:solidFill>
                  <a:srgbClr val="00B0F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 lat. </a:t>
            </a:r>
          </a:p>
        </p:txBody>
      </p:sp>
    </p:spTree>
    <p:extLst>
      <p:ext uri="{BB962C8B-B14F-4D97-AF65-F5344CB8AC3E}">
        <p14:creationId xmlns:p14="http://schemas.microsoft.com/office/powerpoint/2010/main" val="25594659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ytuł 1"/>
          <p:cNvSpPr>
            <a:spLocks noGrp="1"/>
          </p:cNvSpPr>
          <p:nvPr>
            <p:ph type="title"/>
          </p:nvPr>
        </p:nvSpPr>
        <p:spPr>
          <a:xfrm>
            <a:off x="425885" y="454026"/>
            <a:ext cx="11599101" cy="76517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Wymagania </a:t>
            </a:r>
            <a:r>
              <a:rPr lang="pl-PL" altLang="en-US" sz="24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dla zakładu przetwórczego </a:t>
            </a:r>
            <a: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przetwarzającego surowiec kat. 3 z przeżuwaczy i </a:t>
            </a:r>
            <a:r>
              <a:rPr lang="pl-PL" altLang="en-US" sz="2400" b="1" dirty="0" err="1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nieprzeżuwaczy</a:t>
            </a:r>
            <a: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b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pl-PL" altLang="en-US" sz="2400" b="1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(rejestracja ?????????)</a:t>
            </a:r>
            <a:endParaRPr lang="pl-PL" altLang="en-US" sz="2400" b="1" dirty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6371" name="Symbol zastępczy zawartości 2"/>
          <p:cNvSpPr>
            <a:spLocks noGrp="1"/>
          </p:cNvSpPr>
          <p:nvPr>
            <p:ph idx="1"/>
          </p:nvPr>
        </p:nvSpPr>
        <p:spPr>
          <a:xfrm>
            <a:off x="200416" y="836614"/>
            <a:ext cx="11824570" cy="5832475"/>
          </a:xfrm>
        </p:spPr>
        <p:txBody>
          <a:bodyPr>
            <a:normAutofit lnSpcReduction="10000"/>
          </a:bodyPr>
          <a:lstStyle/>
          <a:p>
            <a:pPr>
              <a:buFont typeface="Wingdings 2" panose="05020102010507070707" pitchFamily="18" charset="2"/>
              <a:buNone/>
            </a:pPr>
            <a:endParaRPr lang="pl-PL" altLang="en-US" sz="1400" u="sng" dirty="0"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None/>
            </a:pPr>
            <a:endParaRPr lang="pl-PL" altLang="en-US" sz="1800" b="1" dirty="0" smtClean="0">
              <a:solidFill>
                <a:srgbClr val="FF0000"/>
              </a:solidFill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None/>
            </a:pPr>
            <a:r>
              <a:rPr lang="pl-PL" altLang="en-US" sz="1800" b="1" dirty="0" smtClean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</a:t>
            </a:r>
            <a:r>
              <a:rPr lang="pl-PL" altLang="en-US" sz="1800" b="1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dodatkowa rejestracja </a:t>
            </a:r>
            <a:r>
              <a:rPr lang="pl-PL" altLang="en-US" sz="1800" b="1" dirty="0" smtClean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zakładu przetwórczego???????)</a:t>
            </a:r>
            <a:endParaRPr lang="pl-PL" altLang="en-US" sz="1800" u="sng" dirty="0"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55600" indent="-355600">
              <a:buFont typeface="Wingdings 2" panose="05020102010507070707" pitchFamily="18" charset="2"/>
              <a:buNone/>
              <a:tabLst>
                <a:tab pos="622300" algn="l"/>
              </a:tabLst>
            </a:pPr>
            <a:endParaRPr lang="pl-PL" altLang="en-US" sz="1800" dirty="0" smtClean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55600" indent="-355600">
              <a:buFont typeface="Wingdings 2" panose="05020102010507070707" pitchFamily="18" charset="2"/>
              <a:buNone/>
              <a:tabLst>
                <a:tab pos="622300" algn="l"/>
              </a:tabLst>
            </a:pPr>
            <a:r>
              <a:rPr lang="pl-PL" altLang="en-US" sz="1800" dirty="0" smtClean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		Środki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zapobiegawcze </a:t>
            </a:r>
            <a:r>
              <a:rPr lang="pl-PL" altLang="en-US" sz="1800" b="1" dirty="0">
                <a:solidFill>
                  <a:srgbClr val="FF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dla zakładów przetwórczych przetwarzających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surowiec z </a:t>
            </a:r>
            <a:r>
              <a:rPr lang="pl-PL" altLang="en-US" sz="1800" dirty="0">
                <a:solidFill>
                  <a:srgbClr val="00B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przeżuwaczy i </a:t>
            </a:r>
            <a:r>
              <a:rPr lang="pl-PL" altLang="en-US" sz="1800" dirty="0" smtClean="0">
                <a:solidFill>
                  <a:srgbClr val="00B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	</a:t>
            </a:r>
            <a:r>
              <a:rPr lang="pl-PL" altLang="en-US" sz="1800" dirty="0" err="1" smtClean="0">
                <a:solidFill>
                  <a:srgbClr val="00B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nieprzezuwaczy</a:t>
            </a:r>
            <a:r>
              <a:rPr lang="pl-PL" altLang="en-US" sz="1800" dirty="0" smtClean="0">
                <a:solidFill>
                  <a:srgbClr val="00B05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obejmują przynajmniej następujące wymogi:</a:t>
            </a:r>
          </a:p>
          <a:p>
            <a:pPr marL="0" indent="0">
              <a:buNone/>
            </a:pPr>
            <a:endParaRPr lang="pl-PL" altLang="en-US" sz="1800" dirty="0"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/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produkcja PAP od przeżuwaczy musi odbywać się w zamkniętym systemie, który jest </a:t>
            </a:r>
            <a:r>
              <a:rPr lang="pl-PL" altLang="en-US" sz="1800" b="1" u="sng" dirty="0">
                <a:solidFill>
                  <a:srgbClr val="33996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fizycznie oddzielony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 systemu wykorzystywanego do produkcji PAP dla innych gatunków zwierząt;</a:t>
            </a:r>
          </a:p>
          <a:p>
            <a:pPr lvl="1"/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UPPZ od przeżuwaczy są przechowywane podczas składowania i przewozu w pomieszczeniach, które są </a:t>
            </a:r>
            <a:r>
              <a:rPr lang="pl-PL" altLang="en-US" sz="1800" b="1" u="sng" dirty="0">
                <a:solidFill>
                  <a:srgbClr val="33996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fizycznie oddzielone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 tych przeznaczonych dla UPPZ od zwierząt innych niż przeżuwacze;</a:t>
            </a:r>
          </a:p>
          <a:p>
            <a:pPr lvl="1"/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PAP od przeżuwaczy jest przechowywane podczas składowania i pakowania w pomieszczeniach, które są </a:t>
            </a:r>
            <a:r>
              <a:rPr lang="pl-PL" altLang="en-US" sz="1800" b="1" u="sng" dirty="0">
                <a:solidFill>
                  <a:srgbClr val="33996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fizycznie oddzielone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 tych przeznaczonych dla PP od zwierząt innych niż przeżuwacze;</a:t>
            </a:r>
          </a:p>
          <a:p>
            <a:pPr lvl="1"/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należy regularnie przeprowadzać </a:t>
            </a:r>
            <a:r>
              <a:rPr lang="pl-PL" altLang="en-US" sz="1800" b="1" u="sng" dirty="0">
                <a:solidFill>
                  <a:srgbClr val="33996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pobieranie i analizę próbek PAP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w celu zweryfikowania nieobecności zanieczyszczenia krzyżowego PAP-em od przeżuwaczy, wykorzystując metody analizy dotyczące oznaczania składników pochodzenia zwierzęcego do celów kontroli pasz określone w załączniku VI do rozporządzenia (WE) nr 152/2009;</a:t>
            </a:r>
          </a:p>
          <a:p>
            <a:pPr lvl="1"/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częstotliwość pobierania i analizowania próbek określa się na podstawie </a:t>
            </a:r>
            <a:r>
              <a:rPr lang="pl-PL" altLang="en-US" sz="1800" b="1" u="sng" dirty="0">
                <a:solidFill>
                  <a:srgbClr val="33996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oceny ryzyka 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przeprowadzonej przez podmiot gospodarczy w ramach procedur opartych na HACCP;</a:t>
            </a:r>
          </a:p>
          <a:p>
            <a:pPr lvl="1"/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wyniki takiego pobierania i analizowania próbek są przechowywane do udostępnienia właściwemu organowi przez okres </a:t>
            </a:r>
            <a:r>
              <a:rPr lang="pl-PL" altLang="en-US" sz="1800" b="1" u="sng" dirty="0">
                <a:solidFill>
                  <a:srgbClr val="33996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 najmniej pięciu lat</a:t>
            </a:r>
            <a:r>
              <a:rPr lang="pl-PL" altLang="en-US" sz="1800" dirty="0"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28463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318190" y="336913"/>
            <a:ext cx="5523978" cy="72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RZEŹNIA, ZAKŁAD ROZBIORU</a:t>
            </a:r>
            <a:endParaRPr lang="pl-PL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32416" y="1041112"/>
            <a:ext cx="2866372" cy="50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/>
              <a:t>NIERPRZEŻUWACZY</a:t>
            </a:r>
            <a:endParaRPr lang="pl-PL" b="1" dirty="0">
              <a:latin typeface="Trebuchet MS" panose="020B0603020202020204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8852049" y="1060144"/>
            <a:ext cx="3029211" cy="501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Trebuchet MS" panose="020B0603020202020204" pitchFamily="34" charset="0"/>
              </a:rPr>
              <a:t>PRZEŻUWACZY</a:t>
            </a:r>
            <a:endParaRPr lang="pl-PL" dirty="0">
              <a:latin typeface="Trebuchet MS" panose="020B060302020202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461232" y="1082699"/>
            <a:ext cx="3546953" cy="501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MIESZANE</a:t>
            </a:r>
            <a:r>
              <a:rPr lang="pl-PL" dirty="0">
                <a:latin typeface="Trebuchet MS" panose="020B0603020202020204" pitchFamily="34" charset="0"/>
              </a:rPr>
              <a:t/>
            </a:r>
            <a:br>
              <a:rPr lang="pl-PL" dirty="0">
                <a:latin typeface="Trebuchet MS" panose="020B0603020202020204" pitchFamily="34" charset="0"/>
              </a:rPr>
            </a:br>
            <a:r>
              <a:rPr lang="pl-PL" sz="1600" dirty="0">
                <a:latin typeface="Trebuchet MS" panose="020B0603020202020204" pitchFamily="34" charset="0"/>
              </a:rPr>
              <a:t> </a:t>
            </a:r>
            <a:r>
              <a:rPr lang="pl-PL" sz="1600" dirty="0" smtClean="0">
                <a:latin typeface="Trebuchet MS" panose="020B0603020202020204" pitchFamily="34" charset="0"/>
              </a:rPr>
              <a:t>(</a:t>
            </a:r>
            <a:r>
              <a:rPr lang="pl-PL" sz="1600" dirty="0" err="1" smtClean="0">
                <a:latin typeface="Trebuchet MS" panose="020B0603020202020204" pitchFamily="34" charset="0"/>
              </a:rPr>
              <a:t>nieprzeżuwaczy</a:t>
            </a:r>
            <a:r>
              <a:rPr lang="pl-PL" sz="1600" dirty="0" smtClean="0">
                <a:latin typeface="Trebuchet MS" panose="020B0603020202020204" pitchFamily="34" charset="0"/>
              </a:rPr>
              <a:t> i przeżuwaczy)</a:t>
            </a:r>
            <a:endParaRPr lang="pl-PL" sz="1600" dirty="0">
              <a:latin typeface="Trebuchet MS" panose="020B0603020202020204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36393" y="3999634"/>
            <a:ext cx="5523978" cy="488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FF00"/>
                </a:solidFill>
              </a:rPr>
              <a:t>ZAKŁAD PRZETWÓRCZY EKSPORTUJĄCY PAP</a:t>
            </a:r>
          </a:p>
          <a:p>
            <a:pPr algn="ctr"/>
            <a:r>
              <a:rPr lang="pl-PL" b="1" dirty="0" smtClean="0">
                <a:solidFill>
                  <a:srgbClr val="FF0000"/>
                </a:solidFill>
              </a:rPr>
              <a:t>(dysponujący jedną linią technologiczną)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10" name="Strzałka w dół 9"/>
          <p:cNvSpPr/>
          <p:nvPr/>
        </p:nvSpPr>
        <p:spPr>
          <a:xfrm>
            <a:off x="1779244" y="2444472"/>
            <a:ext cx="309267" cy="134166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989194" y="2384140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smtClean="0">
                <a:solidFill>
                  <a:schemeClr val="accent6">
                    <a:lumMod val="75000"/>
                  </a:schemeClr>
                </a:solidFill>
              </a:rPr>
              <a:t>OK</a:t>
            </a:r>
            <a:endParaRPr lang="pl-PL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636393" y="6121846"/>
            <a:ext cx="5523978" cy="413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FF00"/>
                </a:solidFill>
              </a:rPr>
              <a:t>EXPORT PAP Z NIEPRZEŻUWACZY</a:t>
            </a: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14" name="Strzałka w dół 13"/>
          <p:cNvSpPr/>
          <p:nvPr/>
        </p:nvSpPr>
        <p:spPr>
          <a:xfrm>
            <a:off x="3318190" y="4634250"/>
            <a:ext cx="309267" cy="134166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/>
          <p:cNvSpPr txBox="1"/>
          <p:nvPr/>
        </p:nvSpPr>
        <p:spPr>
          <a:xfrm>
            <a:off x="3681685" y="3215461"/>
            <a:ext cx="2327881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>
                <a:solidFill>
                  <a:schemeClr val="accent6">
                    <a:lumMod val="75000"/>
                  </a:schemeClr>
                </a:solidFill>
              </a:rPr>
              <a:t>OK</a:t>
            </a:r>
            <a:r>
              <a:rPr lang="pl-PL" sz="1100" b="1" dirty="0" smtClean="0">
                <a:solidFill>
                  <a:schemeClr val="accent6">
                    <a:lumMod val="75000"/>
                  </a:schemeClr>
                </a:solidFill>
              </a:rPr>
              <a:t> (JEŚLI CAŁKOWITY ROZDZIAŁ</a:t>
            </a:r>
            <a:br>
              <a:rPr lang="pl-PL" sz="11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sz="1100" b="1" dirty="0" smtClean="0">
                <a:solidFill>
                  <a:schemeClr val="accent6">
                    <a:lumMod val="75000"/>
                  </a:schemeClr>
                </a:solidFill>
              </a:rPr>
              <a:t>	 I PRÓBKA KAT. 3)</a:t>
            </a:r>
            <a:endParaRPr lang="pl-PL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5438234" y="4398638"/>
            <a:ext cx="6238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chemeClr val="accent6">
                    <a:lumMod val="75000"/>
                  </a:schemeClr>
                </a:solidFill>
              </a:rPr>
              <a:t>OK</a:t>
            </a:r>
          </a:p>
        </p:txBody>
      </p:sp>
      <p:pic>
        <p:nvPicPr>
          <p:cNvPr id="18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802" y="1612481"/>
            <a:ext cx="11525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57" y="1432182"/>
            <a:ext cx="54927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j031909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779" y="1667335"/>
            <a:ext cx="1817688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j031909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460" y="1702266"/>
            <a:ext cx="128767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551" y="1699586"/>
            <a:ext cx="11525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763" y="1561186"/>
            <a:ext cx="54927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Minus 24"/>
          <p:cNvSpPr/>
          <p:nvPr/>
        </p:nvSpPr>
        <p:spPr>
          <a:xfrm rot="5400000">
            <a:off x="2693467" y="4082005"/>
            <a:ext cx="7072233" cy="308557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C00000"/>
              </a:solidFill>
            </a:endParaRPr>
          </a:p>
        </p:txBody>
      </p:sp>
      <p:sp>
        <p:nvSpPr>
          <p:cNvPr id="30" name="Strzałka w dół 29"/>
          <p:cNvSpPr/>
          <p:nvPr/>
        </p:nvSpPr>
        <p:spPr>
          <a:xfrm>
            <a:off x="6837631" y="2907360"/>
            <a:ext cx="309267" cy="13416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FF00"/>
              </a:solidFill>
            </a:endParaRPr>
          </a:p>
        </p:txBody>
      </p:sp>
      <p:sp>
        <p:nvSpPr>
          <p:cNvPr id="26" name="Strzałka w dół 25"/>
          <p:cNvSpPr/>
          <p:nvPr/>
        </p:nvSpPr>
        <p:spPr>
          <a:xfrm>
            <a:off x="4858363" y="2404106"/>
            <a:ext cx="309267" cy="88834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6657990" y="4761860"/>
            <a:ext cx="5523978" cy="488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FF00"/>
                </a:solidFill>
              </a:rPr>
              <a:t>ZAKŁAD PRZETWÓRCZY NIE EKSPORTUJĄCY PAP</a:t>
            </a:r>
          </a:p>
        </p:txBody>
      </p:sp>
      <p:sp>
        <p:nvSpPr>
          <p:cNvPr id="33" name="Strzałka w dół 32"/>
          <p:cNvSpPr/>
          <p:nvPr/>
        </p:nvSpPr>
        <p:spPr>
          <a:xfrm>
            <a:off x="10292967" y="2959354"/>
            <a:ext cx="309267" cy="13416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FF00"/>
              </a:solidFill>
            </a:endParaRPr>
          </a:p>
        </p:txBody>
      </p:sp>
      <p:sp>
        <p:nvSpPr>
          <p:cNvPr id="34" name="Elipsa 33"/>
          <p:cNvSpPr/>
          <p:nvPr/>
        </p:nvSpPr>
        <p:spPr>
          <a:xfrm rot="16200000">
            <a:off x="5216431" y="19774"/>
            <a:ext cx="1932779" cy="4049618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188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006246" y="375781"/>
            <a:ext cx="5523978" cy="72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RZEŹNIA, ZAKŁAD ROZBIORU</a:t>
            </a:r>
            <a:endParaRPr lang="pl-PL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39874" y="1089764"/>
            <a:ext cx="2866372" cy="50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NIERPRZEŻUWACZY</a:t>
            </a:r>
            <a:endParaRPr lang="pl-PL" dirty="0">
              <a:latin typeface="Trebuchet MS" panose="020B0603020202020204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9021986" y="531716"/>
            <a:ext cx="3029211" cy="501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Trebuchet MS" panose="020B0603020202020204" pitchFamily="34" charset="0"/>
              </a:rPr>
              <a:t>PRZEŻUWACZY</a:t>
            </a:r>
            <a:endParaRPr lang="pl-PL" dirty="0">
              <a:latin typeface="Trebuchet MS" panose="020B060302020202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157699" y="1162117"/>
            <a:ext cx="3546953" cy="501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Trebuchet MS" panose="020B0603020202020204" pitchFamily="34" charset="0"/>
              </a:rPr>
              <a:t>MIESZANE</a:t>
            </a:r>
            <a:br>
              <a:rPr lang="pl-PL" dirty="0">
                <a:latin typeface="Trebuchet MS" panose="020B0603020202020204" pitchFamily="34" charset="0"/>
              </a:rPr>
            </a:br>
            <a:r>
              <a:rPr lang="pl-PL" sz="1600" dirty="0">
                <a:latin typeface="Trebuchet MS" panose="020B0603020202020204" pitchFamily="34" charset="0"/>
              </a:rPr>
              <a:t> (przeżuwaczy i </a:t>
            </a:r>
            <a:r>
              <a:rPr lang="pl-PL" sz="1600" dirty="0" err="1" smtClean="0">
                <a:latin typeface="Trebuchet MS" panose="020B0603020202020204" pitchFamily="34" charset="0"/>
              </a:rPr>
              <a:t>nieprzeżuwaczy</a:t>
            </a:r>
            <a:r>
              <a:rPr lang="pl-PL" sz="1600" dirty="0">
                <a:latin typeface="Trebuchet MS" panose="020B0603020202020204" pitchFamily="34" charset="0"/>
              </a:rPr>
              <a:t>)</a:t>
            </a:r>
          </a:p>
        </p:txBody>
      </p:sp>
      <p:sp>
        <p:nvSpPr>
          <p:cNvPr id="7" name="Prostokąt 6"/>
          <p:cNvSpPr/>
          <p:nvPr/>
        </p:nvSpPr>
        <p:spPr>
          <a:xfrm>
            <a:off x="2467627" y="4039627"/>
            <a:ext cx="6062597" cy="488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FF00"/>
                </a:solidFill>
              </a:rPr>
              <a:t>ZAKŁAD PRZETWÓRCZY EKSPORTUJĄCY PAP</a:t>
            </a:r>
          </a:p>
          <a:p>
            <a:pPr algn="ctr"/>
            <a:r>
              <a:rPr lang="pl-PL" b="1" dirty="0" smtClean="0">
                <a:solidFill>
                  <a:srgbClr val="FF0000"/>
                </a:solidFill>
              </a:rPr>
              <a:t>(dysponujący dwoma odrębnymi liniami technologicznymi)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221043" y="2534656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smtClean="0">
                <a:solidFill>
                  <a:schemeClr val="accent6">
                    <a:lumMod val="75000"/>
                  </a:schemeClr>
                </a:solidFill>
              </a:rPr>
              <a:t>OK</a:t>
            </a:r>
            <a:endParaRPr lang="pl-PL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268756" y="6199010"/>
            <a:ext cx="5523978" cy="413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FF00"/>
                </a:solidFill>
              </a:rPr>
              <a:t>EXPORT PAP Z NIEPRZEŻUWACZY</a:t>
            </a:r>
            <a:endParaRPr lang="pl-PL" b="1" dirty="0">
              <a:solidFill>
                <a:srgbClr val="FFFF00"/>
              </a:solidFill>
            </a:endParaRPr>
          </a:p>
        </p:txBody>
      </p:sp>
      <p:pic>
        <p:nvPicPr>
          <p:cNvPr id="15" name="Picture 4" descr="j03190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218" y="1348800"/>
            <a:ext cx="1817688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987" y="1714938"/>
            <a:ext cx="11525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04" y="1623549"/>
            <a:ext cx="54927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j03190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645" y="1673910"/>
            <a:ext cx="128767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61" y="1736218"/>
            <a:ext cx="11525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703" y="1641683"/>
            <a:ext cx="54927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Minus 23"/>
          <p:cNvSpPr/>
          <p:nvPr/>
        </p:nvSpPr>
        <p:spPr>
          <a:xfrm rot="5400000">
            <a:off x="2261201" y="4197265"/>
            <a:ext cx="7104463" cy="188004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C00000"/>
              </a:solidFill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7342730" y="6105516"/>
            <a:ext cx="4244125" cy="550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FF00"/>
                </a:solidFill>
              </a:rPr>
              <a:t>PAP Z PRZEŻUWACZY NA RYNEK WSPÓLNOTOWY</a:t>
            </a:r>
            <a:endParaRPr lang="pl-PL" b="1" dirty="0">
              <a:solidFill>
                <a:srgbClr val="FFFF00"/>
              </a:solidFill>
            </a:endParaRPr>
          </a:p>
        </p:txBody>
      </p:sp>
      <p:sp>
        <p:nvSpPr>
          <p:cNvPr id="28" name="Strzałka w dół 27"/>
          <p:cNvSpPr/>
          <p:nvPr/>
        </p:nvSpPr>
        <p:spPr>
          <a:xfrm rot="20206951">
            <a:off x="2211567" y="2368957"/>
            <a:ext cx="309267" cy="134166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Strzałka w dół 30"/>
          <p:cNvSpPr/>
          <p:nvPr/>
        </p:nvSpPr>
        <p:spPr>
          <a:xfrm>
            <a:off x="4500359" y="2304474"/>
            <a:ext cx="245290" cy="100405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Strzałka w dół 33"/>
          <p:cNvSpPr/>
          <p:nvPr/>
        </p:nvSpPr>
        <p:spPr>
          <a:xfrm>
            <a:off x="3864070" y="4809646"/>
            <a:ext cx="309267" cy="134166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Strzałka w dół 34"/>
          <p:cNvSpPr/>
          <p:nvPr/>
        </p:nvSpPr>
        <p:spPr>
          <a:xfrm>
            <a:off x="6530583" y="2710186"/>
            <a:ext cx="309267" cy="122942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FF00"/>
              </a:solidFill>
            </a:endParaRPr>
          </a:p>
        </p:txBody>
      </p:sp>
      <p:sp>
        <p:nvSpPr>
          <p:cNvPr id="36" name="Strzałka w dół 35"/>
          <p:cNvSpPr/>
          <p:nvPr/>
        </p:nvSpPr>
        <p:spPr>
          <a:xfrm>
            <a:off x="7688750" y="4692744"/>
            <a:ext cx="309267" cy="13416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FF00"/>
              </a:solidFill>
            </a:endParaRPr>
          </a:p>
        </p:txBody>
      </p:sp>
      <p:sp>
        <p:nvSpPr>
          <p:cNvPr id="37" name="Strzałka w dół 36"/>
          <p:cNvSpPr/>
          <p:nvPr/>
        </p:nvSpPr>
        <p:spPr>
          <a:xfrm rot="2463800">
            <a:off x="8968582" y="2291775"/>
            <a:ext cx="309267" cy="13416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FF00"/>
              </a:solidFill>
            </a:endParaRPr>
          </a:p>
        </p:txBody>
      </p:sp>
      <p:sp>
        <p:nvSpPr>
          <p:cNvPr id="38" name="Elipsa 37"/>
          <p:cNvSpPr/>
          <p:nvPr/>
        </p:nvSpPr>
        <p:spPr>
          <a:xfrm rot="16200000">
            <a:off x="5036744" y="-94481"/>
            <a:ext cx="1998212" cy="4343560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ole tekstowe 26"/>
          <p:cNvSpPr txBox="1"/>
          <p:nvPr/>
        </p:nvSpPr>
        <p:spPr>
          <a:xfrm>
            <a:off x="3565711" y="3161760"/>
            <a:ext cx="2327881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>
                <a:solidFill>
                  <a:schemeClr val="accent6">
                    <a:lumMod val="75000"/>
                  </a:schemeClr>
                </a:solidFill>
              </a:rPr>
              <a:t>OK</a:t>
            </a:r>
            <a:r>
              <a:rPr lang="pl-PL" sz="1100" b="1" dirty="0" smtClean="0">
                <a:solidFill>
                  <a:schemeClr val="accent6">
                    <a:lumMod val="75000"/>
                  </a:schemeClr>
                </a:solidFill>
              </a:rPr>
              <a:t> (JEŚLI CAŁKOWITY ROZDZIAŁ</a:t>
            </a:r>
            <a:br>
              <a:rPr lang="pl-PL" sz="11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sz="1100" b="1" dirty="0" smtClean="0">
                <a:solidFill>
                  <a:schemeClr val="accent6">
                    <a:lumMod val="75000"/>
                  </a:schemeClr>
                </a:solidFill>
              </a:rPr>
              <a:t>	 I PRÓBKA KAT. 3)</a:t>
            </a:r>
            <a:endParaRPr lang="pl-PL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59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77868" y="1329841"/>
            <a:ext cx="5523978" cy="72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RZEŹNIA, ZAKŁAD ROZBIORU</a:t>
            </a:r>
          </a:p>
          <a:p>
            <a:pPr algn="ctr"/>
            <a:r>
              <a:rPr lang="pl-PL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(MIESZANE GATUNKI W TYM PRZEŻUWACZE)</a:t>
            </a:r>
            <a:endParaRPr lang="pl-PL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5677594" y="2670479"/>
            <a:ext cx="5523978" cy="72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ZAKŁAD PRZETWÓRCZY</a:t>
            </a:r>
            <a:endParaRPr lang="pl-PL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975100" y="450868"/>
            <a:ext cx="3967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Trebuchet MS" panose="020B0603020202020204" pitchFamily="34" charset="0"/>
              </a:rPr>
              <a:t>DWUKIERUNKOWE POBIERANIE PRÓBEK</a:t>
            </a:r>
            <a:endParaRPr lang="pl-PL" dirty="0">
              <a:latin typeface="Trebuchet MS" panose="020B0603020202020204" pitchFamily="34" charset="0"/>
            </a:endParaRPr>
          </a:p>
        </p:txBody>
      </p:sp>
      <p:sp>
        <p:nvSpPr>
          <p:cNvPr id="5" name="Strzałka w dół 4"/>
          <p:cNvSpPr/>
          <p:nvPr/>
        </p:nvSpPr>
        <p:spPr>
          <a:xfrm>
            <a:off x="8213298" y="3670673"/>
            <a:ext cx="232201" cy="77432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FF00"/>
              </a:solidFill>
            </a:endParaRPr>
          </a:p>
        </p:txBody>
      </p:sp>
      <p:sp>
        <p:nvSpPr>
          <p:cNvPr id="6" name="Strzałka w dół 5"/>
          <p:cNvSpPr/>
          <p:nvPr/>
        </p:nvSpPr>
        <p:spPr>
          <a:xfrm>
            <a:off x="2758857" y="2118638"/>
            <a:ext cx="149443" cy="55184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FF00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536240" y="2750657"/>
            <a:ext cx="48146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- MONITORINGOWE (ANALIZA RYZYKA)</a:t>
            </a:r>
          </a:p>
          <a:p>
            <a:r>
              <a:rPr lang="pl-PL" dirty="0" smtClean="0"/>
              <a:t>- OKREŚLONA </a:t>
            </a:r>
            <a:r>
              <a:rPr lang="pl-PL" dirty="0"/>
              <a:t>CZĘSTOTLIWOŚĆ</a:t>
            </a:r>
          </a:p>
          <a:p>
            <a:r>
              <a:rPr lang="pl-PL" dirty="0" smtClean="0"/>
              <a:t>- POBIERANA PRÓBKA Z NIEPRZEŻUWACZY  KAT. 3</a:t>
            </a:r>
          </a:p>
          <a:p>
            <a:r>
              <a:rPr lang="pl-PL" dirty="0" smtClean="0"/>
              <a:t>- BADANIE – JAKA METODA ? </a:t>
            </a: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6028588" y="4647102"/>
            <a:ext cx="38287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- MONITORINGOWE (ANALIZA RYZYKA)</a:t>
            </a:r>
          </a:p>
          <a:p>
            <a:r>
              <a:rPr lang="pl-PL" dirty="0" smtClean="0"/>
              <a:t>- OKREŚLONA </a:t>
            </a:r>
            <a:r>
              <a:rPr lang="pl-PL" dirty="0"/>
              <a:t>CZĘSTOTLIWOŚĆ</a:t>
            </a:r>
          </a:p>
          <a:p>
            <a:r>
              <a:rPr lang="pl-PL" dirty="0" smtClean="0"/>
              <a:t>- POBIERANA PRÓBKA Z PAP</a:t>
            </a:r>
          </a:p>
          <a:p>
            <a:r>
              <a:rPr lang="pl-PL" dirty="0" smtClean="0"/>
              <a:t>- BADANIE – METODA DOSTĘPNA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985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300" y="301625"/>
            <a:ext cx="11709400" cy="1325563"/>
          </a:xfrm>
        </p:spPr>
        <p:txBody>
          <a:bodyPr/>
          <a:lstStyle/>
          <a:p>
            <a:r>
              <a:rPr lang="pl-PL" dirty="0" smtClean="0"/>
              <a:t>(jeśli)REJESTRACJA RZEŹNI I ZAKŁADÓW ROZBIORU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dokonywana przez powiatowego inspektora ds. bezpieczeństwa żywności </a:t>
            </a:r>
          </a:p>
          <a:p>
            <a:r>
              <a:rPr lang="pl-PL" dirty="0" smtClean="0"/>
              <a:t>rzeźnia/zakład rozbioru musi wyrazić zainteresowanie uzyskaniem rejestracji (brak obowiązku, nie obligatoryjne)</a:t>
            </a:r>
          </a:p>
          <a:p>
            <a:r>
              <a:rPr lang="pl-PL" dirty="0" smtClean="0"/>
              <a:t>w przypadku braku rejestracji UPPZ kat. 3 mogą być przekazywane wyłącznie do zakładów przetwórczych, które nie eksportują PAP do krajów trzecich</a:t>
            </a:r>
          </a:p>
          <a:p>
            <a:r>
              <a:rPr lang="pl-PL" dirty="0" smtClean="0"/>
              <a:t>PAP mieszany może podlegać obrotowi na terytorium UE</a:t>
            </a:r>
            <a:br>
              <a:rPr lang="pl-PL" dirty="0" smtClean="0"/>
            </a:br>
            <a:r>
              <a:rPr lang="pl-PL" dirty="0" smtClean="0"/>
              <a:t>i wykorzystany np. do produkcji karm dla zwierząt domowych, NO/PG i innych  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901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92100" y="365125"/>
            <a:ext cx="11557000" cy="1325563"/>
          </a:xfrm>
        </p:spPr>
        <p:txBody>
          <a:bodyPr/>
          <a:lstStyle/>
          <a:p>
            <a:r>
              <a:rPr lang="pl-PL" dirty="0" smtClean="0"/>
              <a:t>(jeśli) REJESTRACJA ZAKŁADÓW PERZETWÓRCZYCH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dokonywana przez powiatowego inspektora ds. pasz i utylizacji</a:t>
            </a:r>
          </a:p>
          <a:p>
            <a:r>
              <a:rPr lang="pl-PL" dirty="0" smtClean="0"/>
              <a:t>zakład przetwórczy musi wyrazić zainteresowanie uzyskaniem rejestracji (obligatoryjne w przypadku exportu)</a:t>
            </a:r>
          </a:p>
          <a:p>
            <a:r>
              <a:rPr lang="pl-PL" dirty="0" smtClean="0"/>
              <a:t>w przypadku braku rejestracji zakład nie może eksportować PAP do krajów trzecich</a:t>
            </a:r>
          </a:p>
          <a:p>
            <a:r>
              <a:rPr lang="pl-PL" dirty="0" smtClean="0"/>
              <a:t>PAP mieszany może podlegać obrotowi na terytorium UE i wykorzystany np. do produkcji karm dla zwierząt domowych, NO/PG i w innych celach  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6837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rebuchet MS" panose="020B0603020202020204" pitchFamily="34" charset="0"/>
              </a:rPr>
              <a:t>Listy</a:t>
            </a:r>
            <a:endParaRPr lang="pl-PL" dirty="0">
              <a:latin typeface="Trebuchet MS" panose="020B0603020202020204" pitchFamily="34" charset="0"/>
            </a:endParaRPr>
          </a:p>
        </p:txBody>
      </p:sp>
      <p:sp>
        <p:nvSpPr>
          <p:cNvPr id="3" name="Tytuł 1"/>
          <p:cNvSpPr txBox="1">
            <a:spLocks/>
          </p:cNvSpPr>
          <p:nvPr/>
        </p:nvSpPr>
        <p:spPr>
          <a:xfrm>
            <a:off x="736600" y="1562101"/>
            <a:ext cx="10515600" cy="4787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 smtClean="0"/>
              <a:t>- rzeźni „wielogatunkowych”</a:t>
            </a:r>
          </a:p>
          <a:p>
            <a:pPr algn="ctr"/>
            <a:r>
              <a:rPr lang="pl-PL" dirty="0" smtClean="0"/>
              <a:t>- zakładów rozbioru „wielogatunkowego”</a:t>
            </a:r>
          </a:p>
          <a:p>
            <a:pPr algn="ctr"/>
            <a:r>
              <a:rPr lang="pl-PL" dirty="0" smtClean="0"/>
              <a:t>- zakładów przetwórczych „dwuliniowych”</a:t>
            </a:r>
          </a:p>
          <a:p>
            <a:pPr algn="ctr"/>
            <a:endParaRPr lang="pl-PL" dirty="0" smtClean="0"/>
          </a:p>
          <a:p>
            <a:pPr algn="ctr"/>
            <a:r>
              <a:rPr lang="pl-PL" dirty="0" smtClean="0"/>
              <a:t>posiadających uprawnienia do przekazywania surowca/produkcji PAP na export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5280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621819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przetwórczych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err="1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4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/>
          <a:lstStyle/>
          <a:p>
            <a:r>
              <a:rPr lang="pl-PL" altLang="pl-PL" sz="3200" dirty="0">
                <a:latin typeface="Calibri" panose="020F0502020204030204" pitchFamily="34" charset="0"/>
              </a:rPr>
              <a:t>Metody przetwarzania UPPZ</a:t>
            </a:r>
            <a:br>
              <a:rPr lang="pl-PL" altLang="pl-PL" sz="3200" dirty="0">
                <a:latin typeface="Calibri" panose="020F0502020204030204" pitchFamily="34" charset="0"/>
              </a:rPr>
            </a:br>
            <a:r>
              <a:rPr lang="pl-PL" altLang="pl-PL" sz="3200" dirty="0">
                <a:latin typeface="Calibri" panose="020F0502020204030204" pitchFamily="34" charset="0"/>
              </a:rPr>
              <a:t> przeznaczonych do celów paszowych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altLang="pl-PL" sz="2400" dirty="0">
                <a:solidFill>
                  <a:srgbClr val="33CC33"/>
                </a:solidFill>
              </a:rPr>
              <a:t>Białko ssaków do żywienia zwierząt gospodarskich</a:t>
            </a:r>
            <a:r>
              <a:rPr lang="pl-PL" altLang="pl-PL" sz="2400" dirty="0"/>
              <a:t> – musi zostać poddane sterylizacji ciśnieniowej</a:t>
            </a:r>
          </a:p>
          <a:p>
            <a:pPr>
              <a:lnSpc>
                <a:spcPct val="90000"/>
              </a:lnSpc>
            </a:pPr>
            <a:r>
              <a:rPr lang="pl-PL" altLang="pl-PL" sz="2400" dirty="0">
                <a:solidFill>
                  <a:srgbClr val="00FF99"/>
                </a:solidFill>
              </a:rPr>
              <a:t>Białko ssaków do żywienia zwierząt domowych</a:t>
            </a:r>
            <a:r>
              <a:rPr lang="pl-PL" altLang="pl-PL" sz="2400" dirty="0"/>
              <a:t> – musi zostać poddane metodom przetwarzania 1-5 lub 7</a:t>
            </a:r>
          </a:p>
          <a:p>
            <a:pPr>
              <a:lnSpc>
                <a:spcPct val="90000"/>
              </a:lnSpc>
            </a:pPr>
            <a:r>
              <a:rPr lang="pl-PL" altLang="pl-PL" sz="2400" dirty="0">
                <a:solidFill>
                  <a:srgbClr val="FF6699"/>
                </a:solidFill>
              </a:rPr>
              <a:t>Krew świńska</a:t>
            </a:r>
            <a:r>
              <a:rPr lang="pl-PL" altLang="pl-PL" sz="2400" dirty="0"/>
              <a:t> – musi zostać poddane metodom przetwarzania 1-5 lub 7</a:t>
            </a:r>
          </a:p>
          <a:p>
            <a:pPr>
              <a:lnSpc>
                <a:spcPct val="90000"/>
              </a:lnSpc>
            </a:pPr>
            <a:r>
              <a:rPr lang="pl-PL" altLang="pl-PL" sz="2400" dirty="0">
                <a:solidFill>
                  <a:schemeClr val="hlink"/>
                </a:solidFill>
              </a:rPr>
              <a:t>Białko zwierząt innych niż ssaki (z wyjątkiem zwierząt wodnych)</a:t>
            </a:r>
            <a:r>
              <a:rPr lang="pl-PL" altLang="pl-PL" sz="2400" dirty="0"/>
              <a:t> - musi zostać poddane metodom przetwarzania 1-5 lub 7</a:t>
            </a:r>
          </a:p>
          <a:p>
            <a:pPr>
              <a:lnSpc>
                <a:spcPct val="90000"/>
              </a:lnSpc>
            </a:pPr>
            <a:r>
              <a:rPr lang="pl-PL" altLang="pl-PL" sz="2400" dirty="0">
                <a:solidFill>
                  <a:srgbClr val="E01500"/>
                </a:solidFill>
              </a:rPr>
              <a:t>Białko zwierząt wodnych</a:t>
            </a:r>
            <a:r>
              <a:rPr lang="pl-PL" altLang="pl-PL" sz="2400" dirty="0"/>
              <a:t> - musi zostać poddana metodom przetwarzania 1-7 lub inną metodą gwarantującą spełnienie wymogów mikrobiologicznych</a:t>
            </a:r>
          </a:p>
          <a:p>
            <a:pPr>
              <a:lnSpc>
                <a:spcPct val="90000"/>
              </a:lnSpc>
            </a:pPr>
            <a:endParaRPr lang="pl-PL" altLang="pl-PL" sz="2400" dirty="0"/>
          </a:p>
          <a:p>
            <a:pPr>
              <a:lnSpc>
                <a:spcPct val="90000"/>
              </a:lnSpc>
            </a:pPr>
            <a:endParaRPr lang="pl-PL" altLang="pl-PL" sz="2400" dirty="0"/>
          </a:p>
          <a:p>
            <a:pPr>
              <a:lnSpc>
                <a:spcPct val="90000"/>
              </a:lnSpc>
            </a:pPr>
            <a:endParaRPr lang="pl-PL" altLang="pl-PL" sz="2400" dirty="0"/>
          </a:p>
        </p:txBody>
      </p:sp>
    </p:spTree>
    <p:extLst>
      <p:ext uri="{BB962C8B-B14F-4D97-AF65-F5344CB8AC3E}">
        <p14:creationId xmlns:p14="http://schemas.microsoft.com/office/powerpoint/2010/main" val="121361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621819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przetwórczych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err="1" smtClean="0"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38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/>
          <a:lstStyle/>
          <a:p>
            <a:pPr algn="ctr"/>
            <a:r>
              <a:rPr lang="pl-PL" dirty="0" smtClean="0">
                <a:latin typeface="Century Gothic" panose="020B0502020202020204" pitchFamily="34" charset="0"/>
              </a:rPr>
              <a:t>Planowane zmiany </a:t>
            </a:r>
            <a:r>
              <a:rPr lang="pl-PL" dirty="0" err="1" smtClean="0">
                <a:latin typeface="Century Gothic" panose="020B0502020202020204" pitchFamily="34" charset="0"/>
              </a:rPr>
              <a:t>Feed</a:t>
            </a:r>
            <a:r>
              <a:rPr lang="pl-PL" dirty="0" smtClean="0">
                <a:latin typeface="Century Gothic" panose="020B0502020202020204" pitchFamily="34" charset="0"/>
              </a:rPr>
              <a:t> Banu</a:t>
            </a:r>
            <a:endParaRPr lang="pl-PL" dirty="0">
              <a:latin typeface="Century Gothic" panose="020B0502020202020204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904174" y="2325429"/>
            <a:ext cx="10261600" cy="181588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entury Gothic" panose="020B0502020202020204" pitchFamily="34" charset="0"/>
              </a:rPr>
              <a:t>Kiedy ? – brak określonego terminu</a:t>
            </a:r>
          </a:p>
          <a:p>
            <a:endParaRPr lang="pl-PL" sz="2800" dirty="0" smtClean="0">
              <a:latin typeface="Century Gothic" panose="020B0502020202020204" pitchFamily="34" charset="0"/>
            </a:endParaRPr>
          </a:p>
          <a:p>
            <a:r>
              <a:rPr lang="pl-PL" sz="2800" dirty="0" smtClean="0">
                <a:latin typeface="Century Gothic" panose="020B0502020202020204" pitchFamily="34" charset="0"/>
              </a:rPr>
              <a:t>W jakim kształcie będą wprowadzone – ogólna zasada jest znana !!! </a:t>
            </a:r>
            <a:endParaRPr lang="pl-PL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36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Century Gothic" panose="020B0502020202020204" pitchFamily="34" charset="0"/>
              </a:rPr>
              <a:t>Planowane zmiany </a:t>
            </a:r>
            <a:r>
              <a:rPr lang="pl-PL" b="1" dirty="0" err="1" smtClean="0">
                <a:latin typeface="Century Gothic" panose="020B0502020202020204" pitchFamily="34" charset="0"/>
              </a:rPr>
              <a:t>Feed</a:t>
            </a:r>
            <a:r>
              <a:rPr lang="pl-PL" b="1" dirty="0" smtClean="0">
                <a:latin typeface="Century Gothic" panose="020B0502020202020204" pitchFamily="34" charset="0"/>
              </a:rPr>
              <a:t> Banu</a:t>
            </a:r>
            <a:endParaRPr lang="pl-PL" b="1" dirty="0">
              <a:latin typeface="Century Gothic" panose="020B0502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Skarmianie krzyżowe PAP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 smtClean="0"/>
              <a:t>PAP wyprodukowany z drobiu przeznaczony do produkcji pasz dla trzody chlewnej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PAP wyprodukowany z </a:t>
            </a:r>
            <a:r>
              <a:rPr lang="pl-PL" dirty="0" smtClean="0"/>
              <a:t>trzody chlewnej przeznaczony </a:t>
            </a:r>
            <a:r>
              <a:rPr lang="pl-PL" dirty="0"/>
              <a:t>do produkcji pasz dla </a:t>
            </a:r>
            <a:r>
              <a:rPr lang="pl-PL" dirty="0" smtClean="0"/>
              <a:t>drobiu </a:t>
            </a: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PAP wyprodukowany z przeżuwaczy</a:t>
            </a:r>
            <a:endParaRPr lang="pl-PL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30600" y="3183582"/>
            <a:ext cx="1030288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rzałka w dół 4"/>
          <p:cNvSpPr/>
          <p:nvPr/>
        </p:nvSpPr>
        <p:spPr>
          <a:xfrm rot="16200000">
            <a:off x="5500686" y="2955660"/>
            <a:ext cx="236542" cy="13416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Picture 4" descr="j031909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947" y="5480472"/>
            <a:ext cx="1817688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3339155"/>
            <a:ext cx="11525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513" y="3616396"/>
            <a:ext cx="54927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683">
            <a:off x="8186379" y="5827862"/>
            <a:ext cx="1243013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725" y="4719068"/>
            <a:ext cx="11525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trzałka w dół 10"/>
          <p:cNvSpPr/>
          <p:nvPr/>
        </p:nvSpPr>
        <p:spPr>
          <a:xfrm rot="16200000">
            <a:off x="4610572" y="4271850"/>
            <a:ext cx="212007" cy="13416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20318" y="4594647"/>
            <a:ext cx="1030288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12" y="4713647"/>
            <a:ext cx="54927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7"/>
          <p:cNvCxnSpPr/>
          <p:nvPr/>
        </p:nvCxnSpPr>
        <p:spPr>
          <a:xfrm flipH="1">
            <a:off x="6779230" y="4713647"/>
            <a:ext cx="2100640" cy="20559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7"/>
          <p:cNvCxnSpPr/>
          <p:nvPr/>
        </p:nvCxnSpPr>
        <p:spPr>
          <a:xfrm>
            <a:off x="7354304" y="4755156"/>
            <a:ext cx="1299649" cy="210328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8298259" y="5207489"/>
            <a:ext cx="2407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Zakaz żywienia</a:t>
            </a:r>
            <a:br>
              <a:rPr lang="pl-PL" dirty="0" smtClean="0"/>
            </a:br>
            <a:r>
              <a:rPr lang="pl-PL" dirty="0" smtClean="0"/>
              <a:t>zwierząt gospodarskich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793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object 5"/>
          <p:cNvSpPr>
            <a:spLocks noChangeArrowheads="1"/>
          </p:cNvSpPr>
          <p:nvPr/>
        </p:nvSpPr>
        <p:spPr bwMode="auto">
          <a:xfrm>
            <a:off x="1905000" y="457200"/>
            <a:ext cx="8382000" cy="60198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pic>
        <p:nvPicPr>
          <p:cNvPr id="3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1" y="3377002"/>
            <a:ext cx="433389" cy="592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3511468"/>
            <a:ext cx="831850" cy="45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j031909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175" y="3263899"/>
            <a:ext cx="923925" cy="47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43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495299"/>
            <a:ext cx="9144000" cy="893763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latin typeface="Century Gothic" panose="020B0502020202020204" pitchFamily="34" charset="0"/>
              </a:rPr>
              <a:t>W przyszłości …</a:t>
            </a:r>
            <a:endParaRPr lang="pl-PL" b="1" dirty="0">
              <a:latin typeface="Century Gothic" panose="020B0502020202020204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1485900"/>
            <a:ext cx="9144000" cy="3771900"/>
          </a:xfrm>
        </p:spPr>
        <p:txBody>
          <a:bodyPr/>
          <a:lstStyle/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pPr>
              <a:lnSpc>
                <a:spcPct val="150000"/>
              </a:lnSpc>
            </a:pPr>
            <a:r>
              <a:rPr lang="pl-PL" sz="2800" dirty="0" smtClean="0">
                <a:latin typeface="Century Gothic" panose="020B0502020202020204" pitchFamily="34" charset="0"/>
              </a:rPr>
              <a:t>W rzeźniach/zakładach rozbioru będzie musiała nastąpić ścisła specjalizacja na rozdzielenie UPPZ kat. 3 na gatunki zwierząt </a:t>
            </a:r>
            <a:endParaRPr lang="pl-PL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26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Century Gothic" panose="020B0502020202020204" pitchFamily="34" charset="0"/>
              </a:rPr>
              <a:t>Laboratoryjne metody badania gatunkowości białka</a:t>
            </a:r>
            <a:endParaRPr lang="pl-PL" b="1" dirty="0">
              <a:latin typeface="Century Gothic" panose="020B0502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400" dirty="0" smtClean="0">
                <a:latin typeface="Century Gothic" panose="020B0502020202020204" pitchFamily="34" charset="0"/>
              </a:rPr>
              <a:t>PCR Real Time - umożliwia wykrycie gatunkowości białka</a:t>
            </a:r>
          </a:p>
          <a:p>
            <a:pPr marL="0" indent="0">
              <a:buNone/>
            </a:pPr>
            <a:endParaRPr lang="pl-PL" dirty="0"/>
          </a:p>
          <a:p>
            <a:pPr>
              <a:buFontTx/>
              <a:buChar char="-"/>
            </a:pPr>
            <a:r>
              <a:rPr lang="pl-PL" sz="20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przeżuwaczy – dostępna, </a:t>
            </a:r>
            <a:r>
              <a:rPr lang="pl-PL" sz="2000" dirty="0" err="1" smtClean="0">
                <a:solidFill>
                  <a:srgbClr val="00B050"/>
                </a:solidFill>
                <a:latin typeface="Century Gothic" panose="020B0502020202020204" pitchFamily="34" charset="0"/>
              </a:rPr>
              <a:t>zwalidowana</a:t>
            </a:r>
            <a:r>
              <a:rPr lang="pl-PL" sz="20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 (ale tylko jakościowa, nie pokazuje ilości)</a:t>
            </a:r>
          </a:p>
          <a:p>
            <a:pPr>
              <a:buFontTx/>
              <a:buChar char="-"/>
            </a:pPr>
            <a:r>
              <a:rPr lang="pl-PL" sz="2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trzody chlewnej –dostępna, </a:t>
            </a:r>
            <a:r>
              <a:rPr lang="pl-PL" sz="2000" dirty="0" err="1" smtClean="0">
                <a:solidFill>
                  <a:srgbClr val="FF0000"/>
                </a:solidFill>
                <a:latin typeface="Century Gothic" panose="020B0502020202020204" pitchFamily="34" charset="0"/>
              </a:rPr>
              <a:t>niezwalidowana</a:t>
            </a:r>
            <a:endParaRPr lang="pl-PL" sz="2000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FontTx/>
              <a:buChar char="-"/>
            </a:pPr>
            <a:r>
              <a:rPr lang="pl-PL" sz="2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drobiu – dostępna, </a:t>
            </a:r>
            <a:r>
              <a:rPr lang="pl-PL" sz="2000" dirty="0" err="1" smtClean="0">
                <a:solidFill>
                  <a:srgbClr val="FF0000"/>
                </a:solidFill>
                <a:latin typeface="Century Gothic" panose="020B0502020202020204" pitchFamily="34" charset="0"/>
              </a:rPr>
              <a:t>niezwalidowana</a:t>
            </a:r>
            <a:endParaRPr lang="pl-PL" sz="2000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0103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pl-PL" sz="3600" b="1" dirty="0" smtClean="0">
                <a:latin typeface="Century Gothic" panose="020B0502020202020204" pitchFamily="34" charset="0"/>
              </a:rPr>
              <a:t>Świadectwa zdrowia na eksport PAP</a:t>
            </a:r>
            <a:endParaRPr lang="pl-PL" sz="3600" b="1" dirty="0">
              <a:latin typeface="Century Gothic" panose="020B0502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sz="1900" dirty="0" smtClean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mogą </a:t>
            </a:r>
            <a:r>
              <a:rPr lang="pl-PL" sz="1900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być wykorzystywane ustalone dotychczas wzory świadectw zdrowia </a:t>
            </a:r>
            <a:endParaRPr lang="pl-PL" sz="1900" dirty="0" smtClean="0"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pl-PL" sz="1900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</a:t>
            </a:r>
            <a:r>
              <a:rPr lang="pl-PL" sz="1900" dirty="0" smtClean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przypadku </a:t>
            </a:r>
            <a:r>
              <a:rPr lang="pl-PL" sz="1900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braku ustalonych na szczeblu centralnym między Polską a państwem trzecim (z wyjątkiem państw Euroazjatyckiej Unii Gospodarczej) zasad dotyczących eksportu przetworzonych białek zwierzęcych, należy stosować procedurę określoną w </a:t>
            </a:r>
            <a:r>
              <a:rPr lang="pl-PL" sz="1900" b="1" dirty="0">
                <a:solidFill>
                  <a:srgbClr val="00B050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Instrukcji GLW </a:t>
            </a:r>
            <a:r>
              <a:rPr lang="pl-PL" sz="1900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Nr </a:t>
            </a:r>
            <a:r>
              <a:rPr lang="pl-PL" sz="1900" dirty="0" err="1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GIWue</a:t>
            </a:r>
            <a:r>
              <a:rPr lang="pl-PL" sz="1900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0201-2/11 z dnia 19 maja 2011 r. w sprawie postępowania z weterynaryjnymi świadectwami zdrowia dla towarów przeznaczonych do wywozu do krajów trzecich. Instrukcja dostępna jest na stronie internetowej Głównego Inspektoratu Weterynarii pod adresem: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l-PL" sz="1900" dirty="0" smtClean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hlinkClick r:id="rId2"/>
              </a:rPr>
              <a:t>http</a:t>
            </a:r>
            <a:r>
              <a:rPr lang="pl-PL" sz="1900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hlinkClick r:id="rId2"/>
              </a:rPr>
              <a:t>://old.wetgiw.gov.pl/index.php?action=art&amp;a_id=4323</a:t>
            </a:r>
            <a:r>
              <a:rPr lang="pl-PL" sz="1900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pl-PL" sz="1900" dirty="0" smtClean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Organem </a:t>
            </a:r>
            <a:r>
              <a:rPr lang="pl-PL" sz="1900" dirty="0"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kompetentnym do zastosowania w/w procedur jest powiatowy lekarz weterynarii, właściwy do miejsca prowadzenia działalności.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873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621819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przetwórczych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err="1" smtClean="0"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333500" y="1445287"/>
            <a:ext cx="9385300" cy="4651786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Inspekcja Weterynaryjna jest za zniesieniem </a:t>
            </a:r>
            <a:r>
              <a:rPr lang="pl-PL" b="1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zakazu eksportu PAP wyprodukowanego z przeżuwaczy do krajów trzecich.</a:t>
            </a:r>
            <a:endParaRPr lang="pl-PL" sz="1600" b="1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16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„Obecnie </a:t>
            </a: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skomplikowane procedury kontrolne zapewniają, że eksportowany PAP produkowany jest wyłącznie z trzody chlewnej i drobiu i nie zawiera białek z przeżuwaczy. Niemniej jednak utrzymanie takiego stanu rzeczy jest kosztowne, czasochłonne i wymaga zwiększonego zaangażowania zarówno służb kontrolnych jak również podmiotów gospodarczych, zajmujących się ubojem zwierząt oraz produkujących i eksportujących </a:t>
            </a: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PAP…” </a:t>
            </a: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16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Należy również zastanowić się nad opracowaniem mechanizmów związanych z właściwym przeznaczeniem eksportowanego PAP z przeżuwaczy. Powinny one zapewniać, że tego typu materiał paszowy nie będzie stosowany w żywieniu zwierząt gospodarskich (np. przeżuwaczy</a:t>
            </a: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pl-PL" sz="16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l-PL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16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444607" y="444500"/>
            <a:ext cx="9163086" cy="46166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400" dirty="0" smtClean="0">
                <a:latin typeface="Century Gothic" panose="020B0502020202020204" pitchFamily="34" charset="0"/>
              </a:rPr>
              <a:t>Stanowisko IW przekazane do </a:t>
            </a:r>
            <a:r>
              <a:rPr lang="pl-PL" sz="2400" dirty="0" err="1" smtClean="0">
                <a:latin typeface="Century Gothic" panose="020B0502020202020204" pitchFamily="34" charset="0"/>
              </a:rPr>
              <a:t>DBŻiW</a:t>
            </a:r>
            <a:r>
              <a:rPr lang="pl-PL" sz="2400" dirty="0" smtClean="0">
                <a:latin typeface="Century Gothic" panose="020B0502020202020204" pitchFamily="34" charset="0"/>
              </a:rPr>
              <a:t> z dnia 1 kwietnia 2016 r.</a:t>
            </a:r>
            <a:endParaRPr lang="pl-PL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63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260649"/>
            <a:ext cx="8424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Century Gothic" panose="020B0502020202020204" pitchFamily="34" charset="0"/>
              </a:rPr>
              <a:t>Tematy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647" y="1367790"/>
            <a:ext cx="10621819" cy="474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latin typeface="Century Gothic" panose="020B0502020202020204" pitchFamily="34" charset="0"/>
              </a:rPr>
              <a:t>Dane produkcyjne za rok </a:t>
            </a:r>
            <a:r>
              <a:rPr lang="pl-PL" altLang="pl-PL" dirty="0" smtClean="0">
                <a:latin typeface="Century Gothic" panose="020B0502020202020204" pitchFamily="34" charset="0"/>
              </a:rPr>
              <a:t>2015 – trendy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Wyniki kontroli zakładów przetwórczych w roku 2015 i stwierdzone nieprawidłowości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Wzmocniona kontrola UPPZ w rzeźniach drobiu, trzody i bydła – zagospodarowanie krwi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Zmiana wykazu SRM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Zespół d/s UPPZ – zapytania o DH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Export PAP – najnowsze ustalenia dotyczące procedur w rzeźniach,</a:t>
            </a:r>
          </a:p>
          <a:p>
            <a:pPr>
              <a:lnSpc>
                <a:spcPct val="80000"/>
              </a:lnSpc>
            </a:pPr>
            <a:r>
              <a:rPr lang="pl-PL" altLang="pl-PL" dirty="0" smtClean="0">
                <a:latin typeface="Century Gothic" panose="020B0502020202020204" pitchFamily="34" charset="0"/>
              </a:rPr>
              <a:t>    zakładach rozbioru, zakładach przetwórczych</a:t>
            </a:r>
          </a:p>
          <a:p>
            <a:pPr>
              <a:lnSpc>
                <a:spcPct val="80000"/>
              </a:lnSpc>
            </a:pPr>
            <a:r>
              <a:rPr lang="pl-PL" altLang="pl-PL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	</a:t>
            </a: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Metody przetwarzania UPPZ przeznaczonych do celów paszowych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err="1" smtClean="0">
                <a:latin typeface="Century Gothic" panose="020B0502020202020204" pitchFamily="34" charset="0"/>
              </a:rPr>
              <a:t>Feed</a:t>
            </a:r>
            <a:r>
              <a:rPr lang="pl-PL" altLang="pl-PL" dirty="0" smtClean="0">
                <a:latin typeface="Century Gothic" panose="020B0502020202020204" pitchFamily="34" charset="0"/>
              </a:rPr>
              <a:t> Ban</a:t>
            </a:r>
          </a:p>
          <a:p>
            <a:pPr>
              <a:lnSpc>
                <a:spcPct val="80000"/>
              </a:lnSpc>
            </a:pPr>
            <a:endParaRPr lang="pl-PL" altLang="pl-PL" dirty="0" smtClean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Stanowisko IW w sprawie exportu PAP z przeżuwaczy</a:t>
            </a:r>
          </a:p>
          <a:p>
            <a:pPr>
              <a:lnSpc>
                <a:spcPct val="80000"/>
              </a:lnSpc>
            </a:pPr>
            <a:endParaRPr lang="pl-PL" altLang="pl-PL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pl-PL" dirty="0" smtClean="0">
                <a:latin typeface="Century Gothic" panose="020B0502020202020204" pitchFamily="34" charset="0"/>
              </a:rPr>
              <a:t>Elektroniczny </a:t>
            </a:r>
            <a:r>
              <a:rPr lang="pl-PL" altLang="pl-PL" dirty="0">
                <a:latin typeface="Century Gothic" panose="020B0502020202020204" pitchFamily="34" charset="0"/>
              </a:rPr>
              <a:t>Rejestr Podmiotów Sektora Utylizacyjnego </a:t>
            </a:r>
            <a:endParaRPr lang="pl-PL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13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rostokąt 1"/>
          <p:cNvSpPr>
            <a:spLocks noChangeArrowheads="1"/>
          </p:cNvSpPr>
          <p:nvPr/>
        </p:nvSpPr>
        <p:spPr bwMode="auto">
          <a:xfrm>
            <a:off x="1039091" y="1066801"/>
            <a:ext cx="10183091" cy="4524315"/>
          </a:xfrm>
          <a:prstGeom prst="rect">
            <a:avLst/>
          </a:prstGeom>
          <a:noFill/>
          <a:ln w="9525">
            <a:solidFill>
              <a:schemeClr val="accent1">
                <a:lumMod val="9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l-PL" altLang="en-US" b="1" dirty="0">
                <a:solidFill>
                  <a:srgbClr val="000000"/>
                </a:solidFill>
                <a:latin typeface="Century Gothic" panose="020B0502020202020204" pitchFamily="34" charset="0"/>
              </a:rPr>
              <a:t>Elektroniczny rejestr </a:t>
            </a:r>
            <a:r>
              <a:rPr lang="pl-PL" altLang="en-US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podmiotów </a:t>
            </a:r>
            <a:r>
              <a:rPr lang="pl-PL" altLang="en-US" b="1" dirty="0">
                <a:solidFill>
                  <a:srgbClr val="000000"/>
                </a:solidFill>
                <a:latin typeface="Century Gothic" panose="020B0502020202020204" pitchFamily="34" charset="0"/>
              </a:rPr>
              <a:t>sektora utylizacyjnego zatwierdzonych/zarejestrowanych zgodnie z Rozporządzeniem </a:t>
            </a:r>
            <a:r>
              <a:rPr lang="pl-PL" altLang="en-US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1069/2009</a:t>
            </a:r>
            <a:endParaRPr lang="pl-PL" altLang="en-US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l-PL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l-PL" altLang="en-US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REJESTR PODMIOTÓW PL</a:t>
            </a:r>
            <a:endParaRPr lang="pl-PL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l-PL" altLang="en-US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l-PL" altLang="en-U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l-PL" altLang="en-US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https</a:t>
            </a:r>
            <a:r>
              <a:rPr lang="pl-PL" altLang="en-US" dirty="0">
                <a:solidFill>
                  <a:srgbClr val="000000"/>
                </a:solidFill>
                <a:latin typeface="Century Gothic" panose="020B0502020202020204" pitchFamily="34" charset="0"/>
              </a:rPr>
              <a:t>://pasze.wetgiw.gov.pl/uppz1/demo/index.php?l=pl</a:t>
            </a:r>
          </a:p>
        </p:txBody>
      </p:sp>
    </p:spTree>
    <p:extLst>
      <p:ext uri="{BB962C8B-B14F-4D97-AF65-F5344CB8AC3E}">
        <p14:creationId xmlns:p14="http://schemas.microsoft.com/office/powerpoint/2010/main" val="33744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6700"/>
            <a:ext cx="12192000" cy="712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1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990600"/>
            <a:ext cx="7772400" cy="482600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r>
              <a:rPr lang="pl-PL" altLang="en-US" sz="4000" dirty="0">
                <a:solidFill>
                  <a:schemeClr val="hlink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Narodowe listy zakładów sektora utylizacyjnego w poszczególnych krajach członkowskich UE</a:t>
            </a:r>
            <a:endParaRPr lang="nl-NL" altLang="en-US" sz="4000" dirty="0">
              <a:solidFill>
                <a:schemeClr val="hlink"/>
              </a:solidFill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70364" y="2514600"/>
            <a:ext cx="8215745" cy="3435350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>
              <a:buFontTx/>
              <a:buNone/>
            </a:pPr>
            <a:endParaRPr lang="pl-PL" altLang="en-US" dirty="0" smtClean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endParaRPr lang="pl-PL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algn="ctr">
              <a:spcBef>
                <a:spcPct val="0"/>
              </a:spcBef>
              <a:buNone/>
            </a:pPr>
            <a:r>
              <a:rPr lang="pl-PL" alt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REJESTR PODMIOTÓW </a:t>
            </a:r>
            <a:r>
              <a:rPr lang="pl-PL" altLang="en-US" sz="2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UE</a:t>
            </a:r>
            <a:endParaRPr lang="pl-PL" altLang="en-US" sz="2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lvl="1">
              <a:buFontTx/>
              <a:buNone/>
            </a:pPr>
            <a:endParaRPr lang="pl-PL" altLang="en-US" sz="3200" dirty="0"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  <a:p>
            <a:pPr lvl="1">
              <a:buFontTx/>
              <a:buNone/>
            </a:pPr>
            <a:r>
              <a:rPr lang="nl-BE" altLang="en-US" sz="32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http://ec.europa.eu/food/food/biosafety/establishments/list_abp_en.htm</a:t>
            </a:r>
          </a:p>
          <a:p>
            <a:pPr lvl="1">
              <a:buFontTx/>
              <a:buChar char="•"/>
            </a:pPr>
            <a:endParaRPr lang="pl-PL" altLang="en-US" sz="3200" dirty="0">
              <a:ea typeface="ＭＳ Ｐゴシック" panose="020B0600070205080204" pitchFamily="34" charset="-128"/>
            </a:endParaRPr>
          </a:p>
          <a:p>
            <a:endParaRPr lang="nl-BE" altLang="en-US" dirty="0" smtClean="0">
              <a:ea typeface="ＭＳ Ｐゴシック" panose="020B0600070205080204" pitchFamily="34" charset="-128"/>
            </a:endParaRPr>
          </a:p>
          <a:p>
            <a:endParaRPr lang="nl-NL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807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471" y="119064"/>
            <a:ext cx="9892147" cy="6586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97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800" y="2943225"/>
            <a:ext cx="10515600" cy="1325563"/>
          </a:xfrm>
        </p:spPr>
        <p:txBody>
          <a:bodyPr/>
          <a:lstStyle/>
          <a:p>
            <a:pPr algn="ctr"/>
            <a:r>
              <a:rPr lang="pl-PL" dirty="0" smtClean="0">
                <a:latin typeface="Trebuchet MS" panose="020B0603020202020204" pitchFamily="34" charset="0"/>
              </a:rPr>
              <a:t>Dziękuję za uwagę </a:t>
            </a:r>
            <a:r>
              <a:rPr lang="pl-PL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</a:t>
            </a:r>
            <a:endParaRPr lang="pl-PL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83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</TotalTime>
  <Words>3574</Words>
  <Application>Microsoft Office PowerPoint</Application>
  <PresentationFormat>Panoramiczny</PresentationFormat>
  <Paragraphs>908</Paragraphs>
  <Slides>83</Slides>
  <Notes>6</Notes>
  <HiddenSlides>0</HiddenSlides>
  <MMClips>0</MMClips>
  <ScaleCrop>false</ScaleCrop>
  <HeadingPairs>
    <vt:vector size="8" baseType="variant">
      <vt:variant>
        <vt:lpstr>Używane czcionki</vt:lpstr>
      </vt:variant>
      <vt:variant>
        <vt:i4>12</vt:i4>
      </vt:variant>
      <vt:variant>
        <vt:lpstr>Motyw</vt:lpstr>
      </vt:variant>
      <vt:variant>
        <vt:i4>2</vt:i4>
      </vt:variant>
      <vt:variant>
        <vt:lpstr>Osadzone serwery OLE</vt:lpstr>
      </vt:variant>
      <vt:variant>
        <vt:i4>2</vt:i4>
      </vt:variant>
      <vt:variant>
        <vt:lpstr>Tytuły slajdów</vt:lpstr>
      </vt:variant>
      <vt:variant>
        <vt:i4>83</vt:i4>
      </vt:variant>
    </vt:vector>
  </HeadingPairs>
  <TitlesOfParts>
    <vt:vector size="99" baseType="lpstr">
      <vt:lpstr>ＭＳ Ｐゴシック</vt:lpstr>
      <vt:lpstr>Arial</vt:lpstr>
      <vt:lpstr>Bookman Old Style</vt:lpstr>
      <vt:lpstr>Calibri</vt:lpstr>
      <vt:lpstr>Calibri Light</vt:lpstr>
      <vt:lpstr>Century Gothic</vt:lpstr>
      <vt:lpstr>Symbol</vt:lpstr>
      <vt:lpstr>Times New Roman</vt:lpstr>
      <vt:lpstr>Trebuchet MS</vt:lpstr>
      <vt:lpstr>Verdana</vt:lpstr>
      <vt:lpstr>Wingdings</vt:lpstr>
      <vt:lpstr>Wingdings 2</vt:lpstr>
      <vt:lpstr>Motyw pakietu Office</vt:lpstr>
      <vt:lpstr>Projekt domyślny</vt:lpstr>
      <vt:lpstr>Worksheet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Przykładowe przeważenia bydła w zakresie kontroli uzysku SRM oraz innych produktów pochodzenia zwierzęcego </vt:lpstr>
      <vt:lpstr>Prezentacja programu PowerPoint</vt:lpstr>
      <vt:lpstr>Prezentacja programu PowerPoint</vt:lpstr>
      <vt:lpstr>Prezentacja programu PowerPoint</vt:lpstr>
      <vt:lpstr>Nieprawidłowości stwierdzone w 2015 r. (rzeźnie) </vt:lpstr>
      <vt:lpstr>Co przedstawia zdjęcie? Która to kategoria?</vt:lpstr>
      <vt:lpstr>Bezgrzebieniowce (Ratitae) </vt:lpstr>
      <vt:lpstr>Prezentacja programu PowerPoint</vt:lpstr>
      <vt:lpstr>Materiały K1 art. 8 R.1069/2009</vt:lpstr>
      <vt:lpstr>SRM - podstawa prawna</vt:lpstr>
      <vt:lpstr>Prezentacja programu PowerPoint</vt:lpstr>
      <vt:lpstr>Wykaz SRM u bydła, owiec i kóz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 Rozporządzenie Komisji (UE) 2016/27 z dnia 13 stycznia 2016 r. zmieniające załączniki III i IV do rozporządzenia (WE) nr 999/2001 Parlamentu Europejskiego i Rady ustanawiającego zasady dotyczące zapobiegania, kontroli i zwalczania niektórych pasażowalnych encefalopatii gąbczastych</vt:lpstr>
      <vt:lpstr> Rozdział V Sekcja E Załącznik IV  999/2001  ”Wywóz przetworzonego białka pochodzenia zwierzęcego oraz produktów zawierających takie białka”</vt:lpstr>
      <vt:lpstr>WYWÓZ PAP POCHODZĄCYCH OD PRZEŻUWACZY ORAZ PRODUKTÓW ZAWIERAJĄCYCH TAKE PAP JEST ZABRONIONY </vt:lpstr>
      <vt:lpstr>Prezentacja programu PowerPoint</vt:lpstr>
      <vt:lpstr>Likwidacja wymogu podpisania umowy bilateralnej z państwem trzecim na wywóz PAP </vt:lpstr>
      <vt:lpstr>Export PAP możliwy z Polski do:</vt:lpstr>
      <vt:lpstr>EXPORT MOŻE DOTYCZYĆ WYŁĄCZNIE PAP WYPRODUKOWANEGO Z TKANEK ZWIERZĄT INNYCH NIŻ PRZEŻUWACZE </vt:lpstr>
      <vt:lpstr>Wymagania dla rzeźni/zakładów rozbioru i zakładów przetwórczych - NIEPRZEŻUWACZE</vt:lpstr>
      <vt:lpstr>Prezentacja programu PowerPoint</vt:lpstr>
      <vt:lpstr>Wymagania dla rzeźni/zakładów rozbioru i zakładów przetwórczych – PRZEŻUWACZE I MIESZANE</vt:lpstr>
      <vt:lpstr>Wymagania dla zakładów przetwórczych, rzeźni, zakładów rozbioru przekazujących kat. 3 z nie przeżuwaczy do zakładów przetwórczych eksportujących PAP - PRZEŻUWACZE I MIESZANE</vt:lpstr>
      <vt:lpstr>Wymagania dla rzeźni ubijającej przeżuwacze i nieprzeżuwacze </vt:lpstr>
      <vt:lpstr>Wymagania dla zakładu przetwórczego przetwarzającego surowiec kat. 3 z przeżuwaczy i nieprzeżuwaczy  (rejestracja ?????????)</vt:lpstr>
      <vt:lpstr>Prezentacja programu PowerPoint</vt:lpstr>
      <vt:lpstr>Prezentacja programu PowerPoint</vt:lpstr>
      <vt:lpstr>Prezentacja programu PowerPoint</vt:lpstr>
      <vt:lpstr>(jeśli)REJESTRACJA RZEŹNI I ZAKŁADÓW ROZBIORU</vt:lpstr>
      <vt:lpstr>(jeśli) REJESTRACJA ZAKŁADÓW PERZETWÓRCZYCH</vt:lpstr>
      <vt:lpstr>Listy</vt:lpstr>
      <vt:lpstr>Prezentacja programu PowerPoint</vt:lpstr>
      <vt:lpstr>Metody przetwarzania UPPZ  przeznaczonych do celów paszowych</vt:lpstr>
      <vt:lpstr>Prezentacja programu PowerPoint</vt:lpstr>
      <vt:lpstr>Planowane zmiany Feed Banu</vt:lpstr>
      <vt:lpstr>Planowane zmiany Feed Banu</vt:lpstr>
      <vt:lpstr>Prezentacja programu PowerPoint</vt:lpstr>
      <vt:lpstr>W przyszłości …</vt:lpstr>
      <vt:lpstr>Laboratoryjne metody badania gatunkowości białka</vt:lpstr>
      <vt:lpstr>Świadectwa zdrowia na eksport PAP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Narodowe listy zakładów sektora utylizacyjnego w poszczególnych krajach członkowskich UE</vt:lpstr>
      <vt:lpstr>Prezentacja programu PowerPoint</vt:lpstr>
      <vt:lpstr>Dziękuję za uwagę 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Zmiana procedur eksportu PAP z krajów członkowskich UE do krajów trzecich</dc:title>
  <dc:creator>krzysztof.bednarczyk</dc:creator>
  <cp:lastModifiedBy>krzysztof.bednarczyk</cp:lastModifiedBy>
  <cp:revision>122</cp:revision>
  <cp:lastPrinted>2016-04-12T12:22:36Z</cp:lastPrinted>
  <dcterms:created xsi:type="dcterms:W3CDTF">2016-03-16T09:00:35Z</dcterms:created>
  <dcterms:modified xsi:type="dcterms:W3CDTF">2016-04-13T07:22:26Z</dcterms:modified>
</cp:coreProperties>
</file>